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73" r:id="rId14"/>
    <p:sldId id="267" r:id="rId15"/>
    <p:sldId id="268" r:id="rId16"/>
    <p:sldId id="269" r:id="rId17"/>
    <p:sldId id="270" r:id="rId18"/>
    <p:sldId id="271" r:id="rId19"/>
    <p:sldId id="272" r:id="rId20"/>
  </p:sldIdLst>
  <p:sldSz cx="14630400" cy="8229600"/>
  <p:notesSz cx="8229600" cy="14630400"/>
  <p:embeddedFontLst>
    <p:embeddedFont>
      <p:font typeface="Bahnschrift SemiBold" panose="020B0502040204020203" pitchFamily="34" charset="0"/>
      <p:bold r:id="rId22"/>
    </p:embeddedFont>
    <p:embeddedFont>
      <p:font typeface="Barlow"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39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hruday377363/SHOP_EZ-Nan-Mudhalva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hyperlink" Target="https://github.com/your-username/SHOP_EZ.git"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6rdu8GuDipY"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6884" y="720328"/>
            <a:ext cx="7570232" cy="1249204"/>
          </a:xfrm>
          <a:prstGeom prst="rect">
            <a:avLst/>
          </a:prstGeom>
          <a:noFill/>
          <a:ln/>
        </p:spPr>
        <p:txBody>
          <a:bodyPr wrap="square" lIns="0" tIns="0" rIns="0" bIns="0" rtlCol="0" anchor="t"/>
          <a:lstStyle/>
          <a:p>
            <a:pPr marL="0" indent="0">
              <a:lnSpc>
                <a:spcPts val="4900"/>
              </a:lnSpc>
              <a:buNone/>
            </a:pPr>
            <a:r>
              <a:rPr lang="en-US" sz="3900" b="1" dirty="0">
                <a:solidFill>
                  <a:srgbClr val="F0FCFF"/>
                </a:solidFill>
                <a:latin typeface="Spline Sans Bold" pitchFamily="34" charset="0"/>
                <a:ea typeface="Spline Sans Bold" pitchFamily="34" charset="-122"/>
                <a:cs typeface="Spline Sans Bold" pitchFamily="34" charset="-120"/>
              </a:rPr>
              <a:t>SHOP EZ - E-commerce Application using MERN Stack</a:t>
            </a:r>
            <a:endParaRPr lang="en-US" sz="3900" dirty="0"/>
          </a:p>
        </p:txBody>
      </p:sp>
      <p:sp>
        <p:nvSpPr>
          <p:cNvPr id="4" name="Text 1"/>
          <p:cNvSpPr/>
          <p:nvPr/>
        </p:nvSpPr>
        <p:spPr>
          <a:xfrm>
            <a:off x="786884" y="2306717"/>
            <a:ext cx="7570232" cy="1438275"/>
          </a:xfrm>
          <a:prstGeom prst="rect">
            <a:avLst/>
          </a:prstGeom>
          <a:noFill/>
          <a:ln/>
        </p:spPr>
        <p:txBody>
          <a:bodyPr wrap="squar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Welcome to the presentation of SHOP EZ, a comprehensive e-commerce platform built using the MERN stack. This project offers a seamless online shopping experience with user-friendly features and a robust backend infrastructure.</a:t>
            </a:r>
            <a:endParaRPr lang="en-US" sz="1750" dirty="0"/>
          </a:p>
        </p:txBody>
      </p:sp>
      <p:sp>
        <p:nvSpPr>
          <p:cNvPr id="5" name="Text 2"/>
          <p:cNvSpPr/>
          <p:nvPr/>
        </p:nvSpPr>
        <p:spPr>
          <a:xfrm>
            <a:off x="786884" y="3997881"/>
            <a:ext cx="7570232" cy="359569"/>
          </a:xfrm>
          <a:prstGeom prst="rect">
            <a:avLst/>
          </a:prstGeom>
          <a:noFill/>
          <a:ln/>
        </p:spPr>
        <p:txBody>
          <a:bodyPr wrap="non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NM Team ID : </a:t>
            </a:r>
            <a:r>
              <a:rPr lang="en-US" sz="1750" b="1" dirty="0">
                <a:solidFill>
                  <a:srgbClr val="E0E4E6"/>
                </a:solidFill>
                <a:latin typeface="Barlow" pitchFamily="34" charset="0"/>
                <a:ea typeface="Barlow" pitchFamily="34" charset="-122"/>
                <a:cs typeface="Barlow" pitchFamily="34" charset="-120"/>
              </a:rPr>
              <a:t>NM2024TMID09662</a:t>
            </a:r>
            <a:endParaRPr lang="en-US" sz="1750" dirty="0"/>
          </a:p>
        </p:txBody>
      </p:sp>
      <p:sp>
        <p:nvSpPr>
          <p:cNvPr id="6" name="Text 3"/>
          <p:cNvSpPr/>
          <p:nvPr/>
        </p:nvSpPr>
        <p:spPr>
          <a:xfrm>
            <a:off x="786884" y="4610338"/>
            <a:ext cx="7570232" cy="359569"/>
          </a:xfrm>
          <a:prstGeom prst="rect">
            <a:avLst/>
          </a:prstGeom>
          <a:noFill/>
          <a:ln/>
        </p:spPr>
        <p:txBody>
          <a:bodyPr wrap="none" lIns="0" tIns="0" rIns="0" bIns="0" rtlCol="0" anchor="t"/>
          <a:lstStyle/>
          <a:p>
            <a:pPr marL="0" indent="0">
              <a:lnSpc>
                <a:spcPts val="2800"/>
              </a:lnSpc>
              <a:buNone/>
            </a:pPr>
            <a:r>
              <a:rPr lang="en-US" sz="1750" u="sng" dirty="0">
                <a:solidFill>
                  <a:srgbClr val="F0FCFF"/>
                </a:solidFill>
                <a:latin typeface="Barlow" pitchFamily="34" charset="0"/>
                <a:ea typeface="Barlow" pitchFamily="34" charset="-122"/>
                <a:cs typeface="Barlow" pitchFamily="34" charset="-120"/>
                <a:hlinkClick r:id="rId4">
                  <a:extLst>
                    <a:ext uri="{A12FA001-AC4F-418D-AE19-62706E023703}">
                      <ahyp:hlinkClr xmlns:ahyp="http://schemas.microsoft.com/office/drawing/2018/hyperlinkcolor" val="tx"/>
                    </a:ext>
                  </a:extLst>
                </a:hlinkClick>
              </a:rPr>
              <a:t>GitHub - hruday377363/SHOP_EZ-Nan-Mudhalvan</a:t>
            </a:r>
            <a:endParaRPr lang="en-US" sz="1750" dirty="0"/>
          </a:p>
        </p:txBody>
      </p:sp>
      <p:sp>
        <p:nvSpPr>
          <p:cNvPr id="7" name="Text 4"/>
          <p:cNvSpPr/>
          <p:nvPr/>
        </p:nvSpPr>
        <p:spPr>
          <a:xfrm>
            <a:off x="786884" y="5222796"/>
            <a:ext cx="7570232" cy="359569"/>
          </a:xfrm>
          <a:prstGeom prst="rect">
            <a:avLst/>
          </a:prstGeom>
          <a:noFill/>
          <a:ln/>
        </p:spPr>
        <p:txBody>
          <a:bodyPr wrap="none" lIns="0" tIns="0" rIns="0" bIns="0" rtlCol="0" anchor="t"/>
          <a:lstStyle/>
          <a:p>
            <a:pPr marL="0" indent="0">
              <a:lnSpc>
                <a:spcPts val="2800"/>
              </a:lnSpc>
              <a:buNone/>
            </a:pPr>
            <a:r>
              <a:rPr lang="en-US" sz="1750" dirty="0">
                <a:solidFill>
                  <a:srgbClr val="E0E4E6"/>
                </a:solidFill>
                <a:latin typeface="Barlow" pitchFamily="34" charset="0"/>
                <a:ea typeface="Barlow" pitchFamily="34" charset="-122"/>
                <a:cs typeface="Barlow" pitchFamily="34" charset="-120"/>
              </a:rPr>
              <a:t>Team                                                                       Register number</a:t>
            </a:r>
            <a:endParaRPr lang="en-US" sz="1750" dirty="0"/>
          </a:p>
        </p:txBody>
      </p:sp>
      <p:sp>
        <p:nvSpPr>
          <p:cNvPr id="8" name="Text 5"/>
          <p:cNvSpPr/>
          <p:nvPr/>
        </p:nvSpPr>
        <p:spPr>
          <a:xfrm>
            <a:off x="786884" y="5835253"/>
            <a:ext cx="7570232" cy="359569"/>
          </a:xfrm>
          <a:prstGeom prst="rect">
            <a:avLst/>
          </a:prstGeom>
          <a:noFill/>
          <a:ln/>
        </p:spPr>
        <p:txBody>
          <a:bodyPr wrap="none" lIns="0" tIns="0" rIns="0" bIns="0" rtlCol="0" anchor="t"/>
          <a:lstStyle/>
          <a:p>
            <a:pPr marL="342900" indent="-342900" algn="l">
              <a:lnSpc>
                <a:spcPts val="2800"/>
              </a:lnSpc>
              <a:buSzPct val="100000"/>
              <a:buFont typeface="+mj-lt"/>
              <a:buAutoNum type="arabicPeriod"/>
            </a:pPr>
            <a:r>
              <a:rPr lang="en-US" sz="1750" dirty="0">
                <a:solidFill>
                  <a:srgbClr val="E0E4E6"/>
                </a:solidFill>
                <a:latin typeface="Barlow" pitchFamily="34" charset="0"/>
                <a:ea typeface="Barlow" pitchFamily="34" charset="-122"/>
                <a:cs typeface="Barlow" pitchFamily="34" charset="-120"/>
              </a:rPr>
              <a:t>A R HRUDAYABHIRAM                               211521243019</a:t>
            </a:r>
            <a:endParaRPr lang="en-US" sz="1750" dirty="0"/>
          </a:p>
        </p:txBody>
      </p:sp>
      <p:sp>
        <p:nvSpPr>
          <p:cNvPr id="9" name="Text 6"/>
          <p:cNvSpPr/>
          <p:nvPr/>
        </p:nvSpPr>
        <p:spPr>
          <a:xfrm>
            <a:off x="786884" y="6273403"/>
            <a:ext cx="7570232" cy="359569"/>
          </a:xfrm>
          <a:prstGeom prst="rect">
            <a:avLst/>
          </a:prstGeom>
          <a:noFill/>
          <a:ln/>
        </p:spPr>
        <p:txBody>
          <a:bodyPr wrap="none" lIns="0" tIns="0" rIns="0" bIns="0" rtlCol="0" anchor="t"/>
          <a:lstStyle/>
          <a:p>
            <a:pPr marL="342900" indent="-342900" algn="l">
              <a:lnSpc>
                <a:spcPts val="2800"/>
              </a:lnSpc>
              <a:buSzPct val="100000"/>
              <a:buFont typeface="+mj-lt"/>
              <a:buAutoNum type="arabicPeriod" startAt="2"/>
            </a:pPr>
            <a:r>
              <a:rPr lang="en-US" sz="1750" dirty="0">
                <a:solidFill>
                  <a:srgbClr val="E0E4E6"/>
                </a:solidFill>
                <a:latin typeface="Barlow" pitchFamily="34" charset="0"/>
                <a:ea typeface="Barlow" pitchFamily="34" charset="-122"/>
                <a:cs typeface="Barlow" pitchFamily="34" charset="-120"/>
              </a:rPr>
              <a:t>JAIGANESH V                                                211521243069</a:t>
            </a:r>
            <a:endParaRPr lang="en-US" sz="1750" dirty="0"/>
          </a:p>
        </p:txBody>
      </p:sp>
      <p:sp>
        <p:nvSpPr>
          <p:cNvPr id="10" name="Text 7"/>
          <p:cNvSpPr/>
          <p:nvPr/>
        </p:nvSpPr>
        <p:spPr>
          <a:xfrm>
            <a:off x="786884" y="6711553"/>
            <a:ext cx="7570232" cy="359569"/>
          </a:xfrm>
          <a:prstGeom prst="rect">
            <a:avLst/>
          </a:prstGeom>
          <a:noFill/>
          <a:ln/>
        </p:spPr>
        <p:txBody>
          <a:bodyPr wrap="none" lIns="0" tIns="0" rIns="0" bIns="0" rtlCol="0" anchor="t"/>
          <a:lstStyle/>
          <a:p>
            <a:pPr marL="342900" indent="-342900" algn="l">
              <a:lnSpc>
                <a:spcPts val="2800"/>
              </a:lnSpc>
              <a:buSzPct val="100000"/>
              <a:buFont typeface="+mj-lt"/>
              <a:buAutoNum type="arabicPeriod" startAt="3"/>
            </a:pPr>
            <a:r>
              <a:rPr lang="en-US" sz="1750" dirty="0">
                <a:solidFill>
                  <a:srgbClr val="E0E4E6"/>
                </a:solidFill>
                <a:latin typeface="Barlow" pitchFamily="34" charset="0"/>
                <a:ea typeface="Barlow" pitchFamily="34" charset="-122"/>
                <a:cs typeface="Barlow" pitchFamily="34" charset="-120"/>
              </a:rPr>
              <a:t>HARIKRISHNAMOORTHY M                     211521243061</a:t>
            </a:r>
            <a:endParaRPr lang="en-US" sz="1750" dirty="0"/>
          </a:p>
        </p:txBody>
      </p:sp>
      <p:sp>
        <p:nvSpPr>
          <p:cNvPr id="11" name="Text 8"/>
          <p:cNvSpPr/>
          <p:nvPr/>
        </p:nvSpPr>
        <p:spPr>
          <a:xfrm>
            <a:off x="786884" y="7149703"/>
            <a:ext cx="7570232" cy="359569"/>
          </a:xfrm>
          <a:prstGeom prst="rect">
            <a:avLst/>
          </a:prstGeom>
          <a:noFill/>
          <a:ln/>
        </p:spPr>
        <p:txBody>
          <a:bodyPr wrap="none" lIns="0" tIns="0" rIns="0" bIns="0" rtlCol="0" anchor="t"/>
          <a:lstStyle/>
          <a:p>
            <a:pPr marL="342900" indent="-342900" algn="l">
              <a:lnSpc>
                <a:spcPts val="2800"/>
              </a:lnSpc>
              <a:buSzPct val="100000"/>
              <a:buFont typeface="+mj-lt"/>
              <a:buAutoNum type="arabicPeriod" startAt="4"/>
            </a:pPr>
            <a:r>
              <a:rPr lang="en-US" sz="1750" dirty="0">
                <a:solidFill>
                  <a:srgbClr val="E0E4E6"/>
                </a:solidFill>
                <a:latin typeface="Barlow" pitchFamily="34" charset="0"/>
                <a:ea typeface="Barlow" pitchFamily="34" charset="-122"/>
                <a:cs typeface="Barlow" pitchFamily="34" charset="-120"/>
              </a:rPr>
              <a:t>MUHILAN K B                                                 211521243103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5521" y="464106"/>
            <a:ext cx="3740825" cy="467558"/>
          </a:xfrm>
          <a:prstGeom prst="rect">
            <a:avLst/>
          </a:prstGeom>
          <a:noFill/>
          <a:ln/>
        </p:spPr>
        <p:txBody>
          <a:bodyPr wrap="none" lIns="0" tIns="0" rIns="0" bIns="0" rtlCol="0" anchor="t"/>
          <a:lstStyle/>
          <a:p>
            <a:pPr marL="0" indent="0">
              <a:lnSpc>
                <a:spcPts val="3650"/>
              </a:lnSpc>
              <a:buNone/>
            </a:pPr>
            <a:r>
              <a:rPr lang="en-US" sz="2900" b="1" dirty="0">
                <a:solidFill>
                  <a:srgbClr val="F0FCFF"/>
                </a:solidFill>
                <a:latin typeface="Spline Sans Bold" pitchFamily="34" charset="0"/>
                <a:ea typeface="Spline Sans Bold" pitchFamily="34" charset="-122"/>
                <a:cs typeface="Spline Sans Bold" pitchFamily="34" charset="-120"/>
              </a:rPr>
              <a:t>Setup Instructions</a:t>
            </a:r>
            <a:endParaRPr lang="en-US" sz="2900" dirty="0"/>
          </a:p>
        </p:txBody>
      </p:sp>
      <p:sp>
        <p:nvSpPr>
          <p:cNvPr id="4" name="Text 1"/>
          <p:cNvSpPr/>
          <p:nvPr/>
        </p:nvSpPr>
        <p:spPr>
          <a:xfrm>
            <a:off x="6075521" y="1184077"/>
            <a:ext cx="7965758" cy="538639"/>
          </a:xfrm>
          <a:prstGeom prst="rect">
            <a:avLst/>
          </a:prstGeom>
          <a:noFill/>
          <a:ln/>
        </p:spPr>
        <p:txBody>
          <a:bodyPr wrap="square" lIns="0" tIns="0" rIns="0" bIns="0" rtlCol="0" anchor="t"/>
          <a:lstStyle/>
          <a:p>
            <a:pPr marL="0" indent="0">
              <a:lnSpc>
                <a:spcPts val="2100"/>
              </a:lnSpc>
              <a:buNone/>
            </a:pPr>
            <a:r>
              <a:rPr lang="en-US" sz="1300" dirty="0">
                <a:solidFill>
                  <a:srgbClr val="E0E4E6"/>
                </a:solidFill>
                <a:latin typeface="Barlow" pitchFamily="34" charset="0"/>
                <a:ea typeface="Barlow" pitchFamily="34" charset="-122"/>
                <a:cs typeface="Barlow" pitchFamily="34" charset="-120"/>
              </a:rPr>
              <a:t>Prerequisites: Node.js (&gt;= v14.x), MongoDB (running locally or via a cloud provider like MongoDB Atlas), npm (Node Package Manager).</a:t>
            </a:r>
            <a:endParaRPr lang="en-US" sz="1300" dirty="0"/>
          </a:p>
        </p:txBody>
      </p:sp>
      <p:pic>
        <p:nvPicPr>
          <p:cNvPr id="5" name="Image 1" descr="preencoded.png"/>
          <p:cNvPicPr>
            <a:picLocks noChangeAspect="1"/>
          </p:cNvPicPr>
          <p:nvPr/>
        </p:nvPicPr>
        <p:blipFill>
          <a:blip r:embed="rId4"/>
          <a:stretch>
            <a:fillRect/>
          </a:stretch>
        </p:blipFill>
        <p:spPr>
          <a:xfrm>
            <a:off x="6075521" y="1912025"/>
            <a:ext cx="841653" cy="1346597"/>
          </a:xfrm>
          <a:prstGeom prst="rect">
            <a:avLst/>
          </a:prstGeom>
        </p:spPr>
      </p:pic>
      <p:sp>
        <p:nvSpPr>
          <p:cNvPr id="6" name="Text 2"/>
          <p:cNvSpPr/>
          <p:nvPr/>
        </p:nvSpPr>
        <p:spPr>
          <a:xfrm>
            <a:off x="7169587" y="2080260"/>
            <a:ext cx="1870353" cy="23372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Clone the Repository</a:t>
            </a:r>
            <a:endParaRPr lang="en-US" sz="1450" dirty="0"/>
          </a:p>
        </p:txBody>
      </p:sp>
      <p:sp>
        <p:nvSpPr>
          <p:cNvPr id="7" name="Text 3"/>
          <p:cNvSpPr/>
          <p:nvPr/>
        </p:nvSpPr>
        <p:spPr>
          <a:xfrm>
            <a:off x="7169587" y="2414945"/>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git clone </a:t>
            </a:r>
            <a:r>
              <a:rPr lang="en-US" sz="1300" u="sng" dirty="0">
                <a:solidFill>
                  <a:srgbClr val="16FFBB"/>
                </a:solidFill>
                <a:latin typeface="Barlow" pitchFamily="34" charset="0"/>
                <a:ea typeface="Barlow" pitchFamily="34" charset="-122"/>
                <a:cs typeface="Barlow" pitchFamily="34" charset="-120"/>
                <a:hlinkClick r:id="rId5">
                  <a:extLst>
                    <a:ext uri="{A12FA001-AC4F-418D-AE19-62706E023703}">
                      <ahyp:hlinkClr xmlns:ahyp="http://schemas.microsoft.com/office/drawing/2018/hyperlinkcolor" val="tx"/>
                    </a:ext>
                  </a:extLst>
                </a:hlinkClick>
              </a:rPr>
              <a:t>https://github.com/your-username/SHOP_EZ.git</a:t>
            </a:r>
            <a:endParaRPr lang="en-US" sz="1300" dirty="0"/>
          </a:p>
        </p:txBody>
      </p:sp>
      <p:pic>
        <p:nvPicPr>
          <p:cNvPr id="8" name="Image 2" descr="preencoded.png"/>
          <p:cNvPicPr>
            <a:picLocks noChangeAspect="1"/>
          </p:cNvPicPr>
          <p:nvPr/>
        </p:nvPicPr>
        <p:blipFill>
          <a:blip r:embed="rId6"/>
          <a:stretch>
            <a:fillRect/>
          </a:stretch>
        </p:blipFill>
        <p:spPr>
          <a:xfrm>
            <a:off x="6075521" y="3258622"/>
            <a:ext cx="841653" cy="1681043"/>
          </a:xfrm>
          <a:prstGeom prst="rect">
            <a:avLst/>
          </a:prstGeom>
        </p:spPr>
      </p:pic>
      <p:sp>
        <p:nvSpPr>
          <p:cNvPr id="9" name="Text 4"/>
          <p:cNvSpPr/>
          <p:nvPr/>
        </p:nvSpPr>
        <p:spPr>
          <a:xfrm>
            <a:off x="7169587" y="3426857"/>
            <a:ext cx="1870353" cy="23372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Install Dependencies</a:t>
            </a:r>
            <a:endParaRPr lang="en-US" sz="1450" dirty="0"/>
          </a:p>
        </p:txBody>
      </p:sp>
      <p:sp>
        <p:nvSpPr>
          <p:cNvPr id="10" name="Text 5"/>
          <p:cNvSpPr/>
          <p:nvPr/>
        </p:nvSpPr>
        <p:spPr>
          <a:xfrm>
            <a:off x="7169587" y="3761542"/>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Backend: cd backend + npm install</a:t>
            </a:r>
            <a:endParaRPr lang="en-US" sz="1300" dirty="0"/>
          </a:p>
        </p:txBody>
      </p:sp>
      <p:sp>
        <p:nvSpPr>
          <p:cNvPr id="11" name="Text 6"/>
          <p:cNvSpPr/>
          <p:nvPr/>
        </p:nvSpPr>
        <p:spPr>
          <a:xfrm>
            <a:off x="7169587" y="4131826"/>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Frontend: cd frontend + npm install</a:t>
            </a:r>
            <a:endParaRPr lang="en-US" sz="1300" dirty="0"/>
          </a:p>
        </p:txBody>
      </p:sp>
      <p:sp>
        <p:nvSpPr>
          <p:cNvPr id="12" name="Text 7"/>
          <p:cNvSpPr/>
          <p:nvPr/>
        </p:nvSpPr>
        <p:spPr>
          <a:xfrm>
            <a:off x="7169587" y="4502110"/>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Run Both Cocurrently : npm run dev</a:t>
            </a:r>
            <a:endParaRPr lang="en-US" sz="1300" dirty="0"/>
          </a:p>
        </p:txBody>
      </p:sp>
      <p:pic>
        <p:nvPicPr>
          <p:cNvPr id="13" name="Image 3" descr="preencoded.png"/>
          <p:cNvPicPr>
            <a:picLocks noChangeAspect="1"/>
          </p:cNvPicPr>
          <p:nvPr/>
        </p:nvPicPr>
        <p:blipFill>
          <a:blip r:embed="rId7"/>
          <a:stretch>
            <a:fillRect/>
          </a:stretch>
        </p:blipFill>
        <p:spPr>
          <a:xfrm>
            <a:off x="6075521" y="4939665"/>
            <a:ext cx="841653" cy="1479113"/>
          </a:xfrm>
          <a:prstGeom prst="rect">
            <a:avLst/>
          </a:prstGeom>
        </p:spPr>
      </p:pic>
      <p:sp>
        <p:nvSpPr>
          <p:cNvPr id="14" name="Text 8"/>
          <p:cNvSpPr/>
          <p:nvPr/>
        </p:nvSpPr>
        <p:spPr>
          <a:xfrm>
            <a:off x="7169587" y="5107900"/>
            <a:ext cx="2579608" cy="23372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Set up Environment Variables</a:t>
            </a:r>
            <a:endParaRPr lang="en-US" sz="1450" dirty="0"/>
          </a:p>
        </p:txBody>
      </p:sp>
      <p:sp>
        <p:nvSpPr>
          <p:cNvPr id="15" name="Text 9"/>
          <p:cNvSpPr/>
          <p:nvPr/>
        </p:nvSpPr>
        <p:spPr>
          <a:xfrm>
            <a:off x="7169587" y="5442585"/>
            <a:ext cx="6871692" cy="807958"/>
          </a:xfrm>
          <a:prstGeom prst="rect">
            <a:avLst/>
          </a:prstGeom>
          <a:noFill/>
          <a:ln/>
        </p:spPr>
        <p:txBody>
          <a:bodyPr wrap="squar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Create a .env file in the backend directory and include the following variables: MONGO_URI=your_mongodb_connection_string JWT_SECRET=your_jwt_secret PAYPAL_CLIENT_ID=your_paypal_client_id</a:t>
            </a:r>
            <a:endParaRPr lang="en-US" sz="1300" dirty="0"/>
          </a:p>
        </p:txBody>
      </p:sp>
      <p:pic>
        <p:nvPicPr>
          <p:cNvPr id="16" name="Image 4" descr="preencoded.png"/>
          <p:cNvPicPr>
            <a:picLocks noChangeAspect="1"/>
          </p:cNvPicPr>
          <p:nvPr/>
        </p:nvPicPr>
        <p:blipFill>
          <a:blip r:embed="rId8"/>
          <a:stretch>
            <a:fillRect/>
          </a:stretch>
        </p:blipFill>
        <p:spPr>
          <a:xfrm>
            <a:off x="6075521" y="6418778"/>
            <a:ext cx="841653" cy="1346597"/>
          </a:xfrm>
          <a:prstGeom prst="rect">
            <a:avLst/>
          </a:prstGeom>
        </p:spPr>
      </p:pic>
      <p:sp>
        <p:nvSpPr>
          <p:cNvPr id="17" name="Text 10"/>
          <p:cNvSpPr/>
          <p:nvPr/>
        </p:nvSpPr>
        <p:spPr>
          <a:xfrm>
            <a:off x="7169587" y="6587014"/>
            <a:ext cx="1870353" cy="233720"/>
          </a:xfrm>
          <a:prstGeom prst="rect">
            <a:avLst/>
          </a:prstGeom>
          <a:noFill/>
          <a:ln/>
        </p:spPr>
        <p:txBody>
          <a:bodyPr wrap="none" lIns="0" tIns="0" rIns="0" bIns="0" rtlCol="0" anchor="t"/>
          <a:lstStyle/>
          <a:p>
            <a:pPr marL="0" indent="0" algn="l">
              <a:lnSpc>
                <a:spcPts val="1800"/>
              </a:lnSpc>
              <a:buNone/>
            </a:pPr>
            <a:r>
              <a:rPr lang="en-US" sz="1450" b="1" dirty="0">
                <a:solidFill>
                  <a:srgbClr val="E0E4E6"/>
                </a:solidFill>
                <a:latin typeface="Spline Sans Bold" pitchFamily="34" charset="0"/>
                <a:ea typeface="Spline Sans Bold" pitchFamily="34" charset="-122"/>
                <a:cs typeface="Spline Sans Bold" pitchFamily="34" charset="-120"/>
              </a:rPr>
              <a:t>Run the Application</a:t>
            </a:r>
            <a:endParaRPr lang="en-US" sz="1450" dirty="0"/>
          </a:p>
        </p:txBody>
      </p:sp>
      <p:sp>
        <p:nvSpPr>
          <p:cNvPr id="18" name="Text 11"/>
          <p:cNvSpPr/>
          <p:nvPr/>
        </p:nvSpPr>
        <p:spPr>
          <a:xfrm>
            <a:off x="7169587" y="6921698"/>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Start Backend: npm run server</a:t>
            </a:r>
            <a:endParaRPr lang="en-US" sz="1300" dirty="0"/>
          </a:p>
        </p:txBody>
      </p:sp>
      <p:sp>
        <p:nvSpPr>
          <p:cNvPr id="19" name="Text 12"/>
          <p:cNvSpPr/>
          <p:nvPr/>
        </p:nvSpPr>
        <p:spPr>
          <a:xfrm>
            <a:off x="7169587" y="7291983"/>
            <a:ext cx="6871692" cy="269319"/>
          </a:xfrm>
          <a:prstGeom prst="rect">
            <a:avLst/>
          </a:prstGeom>
          <a:noFill/>
          <a:ln/>
        </p:spPr>
        <p:txBody>
          <a:bodyPr wrap="none" lIns="0" tIns="0" rIns="0" bIns="0" rtlCol="0" anchor="t"/>
          <a:lstStyle/>
          <a:p>
            <a:pPr marL="0" indent="0" algn="l">
              <a:lnSpc>
                <a:spcPts val="2100"/>
              </a:lnSpc>
              <a:buNone/>
            </a:pPr>
            <a:r>
              <a:rPr lang="en-US" sz="1300" dirty="0">
                <a:solidFill>
                  <a:srgbClr val="E0E4E6"/>
                </a:solidFill>
                <a:latin typeface="Barlow" pitchFamily="34" charset="0"/>
                <a:ea typeface="Barlow" pitchFamily="34" charset="-122"/>
                <a:cs typeface="Barlow" pitchFamily="34" charset="-120"/>
              </a:rPr>
              <a:t>Start Frontend: npm run client</a:t>
            </a:r>
            <a:endParaRPr lang="en-US" sz="1300" dirty="0"/>
          </a:p>
        </p:txBody>
      </p:sp>
      <p:sp>
        <p:nvSpPr>
          <p:cNvPr id="20" name="Oval 19">
            <a:extLst>
              <a:ext uri="{FF2B5EF4-FFF2-40B4-BE49-F238E27FC236}">
                <a16:creationId xmlns:a16="http://schemas.microsoft.com/office/drawing/2014/main" id="{53073706-4580-33A3-6D87-1AC5EB7FBD36}"/>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marL="0" indent="0">
              <a:lnSpc>
                <a:spcPts val="2700"/>
              </a:lnSpc>
              <a:buNone/>
            </a:pPr>
            <a:r>
              <a:rPr lang="en-US" sz="3600" b="1" dirty="0">
                <a:solidFill>
                  <a:srgbClr val="F0FCFF"/>
                </a:solidFill>
                <a:latin typeface="Spline Sans Bold" pitchFamily="34" charset="0"/>
                <a:ea typeface="Spline Sans Bold" pitchFamily="34" charset="-122"/>
                <a:cs typeface="Spline Sans Bold" pitchFamily="34" charset="-120"/>
              </a:rPr>
              <a:t>Sample</a:t>
            </a:r>
            <a:r>
              <a:rPr lang="en-US" sz="2150" b="1" dirty="0">
                <a:solidFill>
                  <a:srgbClr val="F0FCFF"/>
                </a:solidFill>
                <a:latin typeface="Spline Sans Bold" pitchFamily="34" charset="0"/>
                <a:ea typeface="Spline Sans Bold" pitchFamily="34" charset="-122"/>
                <a:cs typeface="Spline Sans Bold" pitchFamily="34" charset="-120"/>
              </a:rPr>
              <a:t>  </a:t>
            </a:r>
            <a:r>
              <a:rPr lang="en-US" sz="3600" b="1" dirty="0">
                <a:solidFill>
                  <a:srgbClr val="F0FCFF"/>
                </a:solidFill>
                <a:latin typeface="Spline Sans Bold" pitchFamily="34" charset="0"/>
                <a:ea typeface="Spline Sans Bold" pitchFamily="34" charset="-122"/>
                <a:cs typeface="Spline Sans Bold" pitchFamily="34" charset="-120"/>
              </a:rPr>
              <a:t>Code</a:t>
            </a:r>
            <a:r>
              <a:rPr lang="en-US" sz="2150" b="1" dirty="0">
                <a:solidFill>
                  <a:srgbClr val="F0FCFF"/>
                </a:solidFill>
                <a:latin typeface="Spline Sans Bold" pitchFamily="34" charset="0"/>
                <a:ea typeface="Spline Sans Bold" pitchFamily="34" charset="-122"/>
                <a:cs typeface="Spline Sans Bold" pitchFamily="34" charset="-120"/>
              </a:rPr>
              <a:t> </a:t>
            </a:r>
            <a:endParaRPr lang="en-US" sz="2150" dirty="0"/>
          </a:p>
        </p:txBody>
      </p:sp>
      <p:sp>
        <p:nvSpPr>
          <p:cNvPr id="3" name="Text 1"/>
          <p:cNvSpPr/>
          <p:nvPr/>
        </p:nvSpPr>
        <p:spPr>
          <a:xfrm>
            <a:off x="431959" y="867489"/>
            <a:ext cx="13766483"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4" name="Image 0" descr="preencoded.png"/>
          <p:cNvPicPr>
            <a:picLocks noChangeAspect="1"/>
          </p:cNvPicPr>
          <p:nvPr/>
        </p:nvPicPr>
        <p:blipFill>
          <a:blip r:embed="rId3"/>
          <a:stretch>
            <a:fillRect/>
          </a:stretch>
        </p:blipFill>
        <p:spPr>
          <a:xfrm>
            <a:off x="531628" y="775718"/>
            <a:ext cx="13195005" cy="7163875"/>
          </a:xfrm>
          <a:prstGeom prst="rect">
            <a:avLst/>
          </a:prstGeom>
        </p:spPr>
      </p:pic>
      <p:sp>
        <p:nvSpPr>
          <p:cNvPr id="5" name="Text 2"/>
          <p:cNvSpPr/>
          <p:nvPr/>
        </p:nvSpPr>
        <p:spPr>
          <a:xfrm>
            <a:off x="431959" y="9086255"/>
            <a:ext cx="13766483"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8" name="Text 3"/>
          <p:cNvSpPr/>
          <p:nvPr/>
        </p:nvSpPr>
        <p:spPr>
          <a:xfrm>
            <a:off x="431959" y="25187434"/>
            <a:ext cx="13766483"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9" name="Oval 8">
            <a:extLst>
              <a:ext uri="{FF2B5EF4-FFF2-40B4-BE49-F238E27FC236}">
                <a16:creationId xmlns:a16="http://schemas.microsoft.com/office/drawing/2014/main" id="{85D07F77-BADA-6D36-6BC2-18A950B539D4}"/>
              </a:ext>
            </a:extLst>
          </p:cNvPr>
          <p:cNvSpPr/>
          <p:nvPr/>
        </p:nvSpPr>
        <p:spPr>
          <a:xfrm>
            <a:off x="12812233" y="7649586"/>
            <a:ext cx="1828800"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E999CE2-786A-CEE0-3B2B-D609721A8BC5}"/>
              </a:ext>
            </a:extLst>
          </p:cNvPr>
          <p:cNvPicPr>
            <a:picLocks noChangeAspect="1"/>
          </p:cNvPicPr>
          <p:nvPr/>
        </p:nvPicPr>
        <p:blipFill>
          <a:blip r:embed="rId2"/>
          <a:stretch>
            <a:fillRect/>
          </a:stretch>
        </p:blipFill>
        <p:spPr>
          <a:xfrm>
            <a:off x="231511" y="377960"/>
            <a:ext cx="14167377" cy="5954234"/>
          </a:xfrm>
          <a:prstGeom prst="rect">
            <a:avLst/>
          </a:prstGeom>
        </p:spPr>
      </p:pic>
      <p:sp>
        <p:nvSpPr>
          <p:cNvPr id="3" name="Oval 2">
            <a:extLst>
              <a:ext uri="{FF2B5EF4-FFF2-40B4-BE49-F238E27FC236}">
                <a16:creationId xmlns:a16="http://schemas.microsoft.com/office/drawing/2014/main" id="{4C685D3B-7572-2B39-9869-4F912E944FC0}"/>
              </a:ext>
            </a:extLst>
          </p:cNvPr>
          <p:cNvSpPr/>
          <p:nvPr/>
        </p:nvSpPr>
        <p:spPr>
          <a:xfrm>
            <a:off x="12801600" y="7649586"/>
            <a:ext cx="1828800"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3867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CAF5F-4208-0918-CFE0-D079755E06D2}"/>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7816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31960" y="339447"/>
            <a:ext cx="13018226" cy="5838069"/>
          </a:xfrm>
          <a:prstGeom prst="rect">
            <a:avLst/>
          </a:prstGeom>
        </p:spPr>
      </p:pic>
      <p:pic>
        <p:nvPicPr>
          <p:cNvPr id="3" name="Image 1" descr="preencoded.png"/>
          <p:cNvPicPr>
            <a:picLocks noChangeAspect="1"/>
          </p:cNvPicPr>
          <p:nvPr/>
        </p:nvPicPr>
        <p:blipFill>
          <a:blip r:embed="rId4"/>
          <a:stretch>
            <a:fillRect/>
          </a:stretch>
        </p:blipFill>
        <p:spPr>
          <a:xfrm>
            <a:off x="665403" y="2993258"/>
            <a:ext cx="13018226" cy="4811040"/>
          </a:xfrm>
          <a:prstGeom prst="rect">
            <a:avLst/>
          </a:prstGeom>
        </p:spPr>
      </p:pic>
      <p:sp>
        <p:nvSpPr>
          <p:cNvPr id="4" name="Text 0"/>
          <p:cNvSpPr/>
          <p:nvPr/>
        </p:nvSpPr>
        <p:spPr>
          <a:xfrm>
            <a:off x="431959" y="16150590"/>
            <a:ext cx="2743200" cy="342900"/>
          </a:xfrm>
          <a:prstGeom prst="rect">
            <a:avLst/>
          </a:prstGeom>
          <a:noFill/>
          <a:ln/>
        </p:spPr>
        <p:txBody>
          <a:bodyPr wrap="none" lIns="0" tIns="0" rIns="0" bIns="0" rtlCol="0" anchor="t"/>
          <a:lstStyle/>
          <a:p>
            <a:pPr marL="0" indent="0">
              <a:lnSpc>
                <a:spcPts val="2700"/>
              </a:lnSpc>
              <a:buNone/>
            </a:pPr>
            <a:endParaRPr lang="en-US" sz="2150" dirty="0"/>
          </a:p>
        </p:txBody>
      </p:sp>
      <p:sp>
        <p:nvSpPr>
          <p:cNvPr id="5" name="Oval 4">
            <a:extLst>
              <a:ext uri="{FF2B5EF4-FFF2-40B4-BE49-F238E27FC236}">
                <a16:creationId xmlns:a16="http://schemas.microsoft.com/office/drawing/2014/main" id="{29A08DDA-5613-CAF5-294F-0563BB1AF53D}"/>
              </a:ext>
            </a:extLst>
          </p:cNvPr>
          <p:cNvSpPr/>
          <p:nvPr/>
        </p:nvSpPr>
        <p:spPr>
          <a:xfrm>
            <a:off x="14198441" y="7804298"/>
            <a:ext cx="431959" cy="4253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C2A6C9DD-3036-50C7-83D2-B434AA397BFB}"/>
              </a:ext>
            </a:extLst>
          </p:cNvPr>
          <p:cNvSpPr/>
          <p:nvPr/>
        </p:nvSpPr>
        <p:spPr>
          <a:xfrm>
            <a:off x="12801600" y="7649586"/>
            <a:ext cx="1828800"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SCREENSHOTS</a:t>
            </a:r>
            <a:endParaRPr lang="en-US" sz="2150" dirty="0"/>
          </a:p>
        </p:txBody>
      </p:sp>
      <p:pic>
        <p:nvPicPr>
          <p:cNvPr id="3" name="Image 0" descr="preencoded.png"/>
          <p:cNvPicPr>
            <a:picLocks noChangeAspect="1"/>
          </p:cNvPicPr>
          <p:nvPr/>
        </p:nvPicPr>
        <p:blipFill>
          <a:blip r:embed="rId3"/>
          <a:srcRect r="1424" b="5830"/>
          <a:stretch/>
        </p:blipFill>
        <p:spPr>
          <a:xfrm>
            <a:off x="1" y="1354176"/>
            <a:ext cx="6918744" cy="5524143"/>
          </a:xfrm>
          <a:prstGeom prst="rect">
            <a:avLst/>
          </a:prstGeom>
        </p:spPr>
      </p:pic>
      <p:pic>
        <p:nvPicPr>
          <p:cNvPr id="4" name="Image 1" descr="preencoded.png"/>
          <p:cNvPicPr>
            <a:picLocks noChangeAspect="1"/>
          </p:cNvPicPr>
          <p:nvPr/>
        </p:nvPicPr>
        <p:blipFill>
          <a:blip r:embed="rId4"/>
          <a:srcRect b="8174"/>
          <a:stretch/>
        </p:blipFill>
        <p:spPr>
          <a:xfrm>
            <a:off x="6918745" y="1351282"/>
            <a:ext cx="7559039" cy="5527038"/>
          </a:xfrm>
          <a:prstGeom prst="rect">
            <a:avLst/>
          </a:prstGeom>
        </p:spPr>
      </p:pic>
      <p:sp>
        <p:nvSpPr>
          <p:cNvPr id="5" name="Oval 4">
            <a:extLst>
              <a:ext uri="{FF2B5EF4-FFF2-40B4-BE49-F238E27FC236}">
                <a16:creationId xmlns:a16="http://schemas.microsoft.com/office/drawing/2014/main" id="{4FF67CEF-DA0D-CE64-A89B-01FB180F34A1}"/>
              </a:ext>
            </a:extLst>
          </p:cNvPr>
          <p:cNvSpPr/>
          <p:nvPr/>
        </p:nvSpPr>
        <p:spPr>
          <a:xfrm>
            <a:off x="14198441" y="7649586"/>
            <a:ext cx="431959"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254F8927-66C3-7174-D4FE-64EA84271592}"/>
              </a:ext>
            </a:extLst>
          </p:cNvPr>
          <p:cNvSpPr/>
          <p:nvPr/>
        </p:nvSpPr>
        <p:spPr>
          <a:xfrm>
            <a:off x="12801600" y="7649586"/>
            <a:ext cx="1828800"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marL="0" indent="0">
              <a:lnSpc>
                <a:spcPts val="2700"/>
              </a:lnSpc>
              <a:buNone/>
            </a:pPr>
            <a:r>
              <a:rPr lang="en-US" sz="3600" b="1" dirty="0">
                <a:solidFill>
                  <a:srgbClr val="F0FCFF"/>
                </a:solidFill>
                <a:latin typeface="Spline Sans Bold" pitchFamily="34" charset="0"/>
                <a:ea typeface="Spline Sans Bold" pitchFamily="34" charset="-122"/>
                <a:cs typeface="Spline Sans Bold" pitchFamily="34" charset="-120"/>
              </a:rPr>
              <a:t>SCREENSHOTS</a:t>
            </a:r>
            <a:endParaRPr lang="en-US" sz="3600" dirty="0"/>
          </a:p>
        </p:txBody>
      </p:sp>
      <p:sp>
        <p:nvSpPr>
          <p:cNvPr id="3" name="Text 1"/>
          <p:cNvSpPr/>
          <p:nvPr/>
        </p:nvSpPr>
        <p:spPr>
          <a:xfrm>
            <a:off x="431959" y="929164"/>
            <a:ext cx="13766483"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4" name="Image 0" descr="preencoded.png"/>
          <p:cNvPicPr>
            <a:picLocks noChangeAspect="1"/>
          </p:cNvPicPr>
          <p:nvPr/>
        </p:nvPicPr>
        <p:blipFill>
          <a:blip r:embed="rId3"/>
          <a:stretch>
            <a:fillRect/>
          </a:stretch>
        </p:blipFill>
        <p:spPr>
          <a:xfrm>
            <a:off x="212041" y="821813"/>
            <a:ext cx="6536000" cy="4013928"/>
          </a:xfrm>
          <a:prstGeom prst="rect">
            <a:avLst/>
          </a:prstGeom>
        </p:spPr>
      </p:pic>
      <p:sp>
        <p:nvSpPr>
          <p:cNvPr id="5" name="Text 2"/>
          <p:cNvSpPr/>
          <p:nvPr/>
        </p:nvSpPr>
        <p:spPr>
          <a:xfrm>
            <a:off x="431959" y="9147929"/>
            <a:ext cx="13766483"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6" name="Image 1" descr="preencoded.png"/>
          <p:cNvPicPr>
            <a:picLocks noChangeAspect="1"/>
          </p:cNvPicPr>
          <p:nvPr/>
        </p:nvPicPr>
        <p:blipFill>
          <a:blip r:embed="rId4"/>
          <a:stretch>
            <a:fillRect/>
          </a:stretch>
        </p:blipFill>
        <p:spPr>
          <a:xfrm>
            <a:off x="2801073" y="4691085"/>
            <a:ext cx="8542117" cy="3538515"/>
          </a:xfrm>
          <a:prstGeom prst="rect">
            <a:avLst/>
          </a:prstGeom>
        </p:spPr>
      </p:pic>
      <p:pic>
        <p:nvPicPr>
          <p:cNvPr id="7" name="Image 2" descr="preencoded.png"/>
          <p:cNvPicPr>
            <a:picLocks noChangeAspect="1"/>
          </p:cNvPicPr>
          <p:nvPr/>
        </p:nvPicPr>
        <p:blipFill>
          <a:blip r:embed="rId5"/>
          <a:stretch>
            <a:fillRect/>
          </a:stretch>
        </p:blipFill>
        <p:spPr>
          <a:xfrm>
            <a:off x="6847349" y="821812"/>
            <a:ext cx="7351093" cy="4013927"/>
          </a:xfrm>
          <a:prstGeom prst="rect">
            <a:avLst/>
          </a:prstGeom>
        </p:spPr>
      </p:pic>
      <p:sp>
        <p:nvSpPr>
          <p:cNvPr id="9" name="Oval 8">
            <a:extLst>
              <a:ext uri="{FF2B5EF4-FFF2-40B4-BE49-F238E27FC236}">
                <a16:creationId xmlns:a16="http://schemas.microsoft.com/office/drawing/2014/main" id="{535D66A2-186F-10E1-9BDE-8E6E472808E0}"/>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133118"/>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a:t>
            </a:r>
            <a:endParaRPr lang="en-US" sz="4300" dirty="0"/>
          </a:p>
        </p:txBody>
      </p:sp>
      <p:sp>
        <p:nvSpPr>
          <p:cNvPr id="3" name="Text 1"/>
          <p:cNvSpPr/>
          <p:nvPr/>
        </p:nvSpPr>
        <p:spPr>
          <a:xfrm>
            <a:off x="864037" y="218920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Key Takeaways</a:t>
            </a:r>
            <a:endParaRPr lang="en-US" sz="2150" dirty="0"/>
          </a:p>
        </p:txBody>
      </p:sp>
      <p:sp>
        <p:nvSpPr>
          <p:cNvPr id="4" name="Text 2"/>
          <p:cNvSpPr/>
          <p:nvPr/>
        </p:nvSpPr>
        <p:spPr>
          <a:xfrm>
            <a:off x="864037" y="290238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Successfully developed a fully functional </a:t>
            </a:r>
            <a:r>
              <a:rPr lang="en-US" sz="1900" b="1" dirty="0">
                <a:solidFill>
                  <a:srgbClr val="E0E4E6"/>
                </a:solidFill>
                <a:latin typeface="Barlow" pitchFamily="34" charset="0"/>
                <a:ea typeface="Barlow" pitchFamily="34" charset="-122"/>
                <a:cs typeface="Barlow" pitchFamily="34" charset="-120"/>
              </a:rPr>
              <a:t>eCommerce web application</a:t>
            </a:r>
            <a:r>
              <a:rPr lang="en-US" sz="1900" dirty="0">
                <a:solidFill>
                  <a:srgbClr val="E0E4E6"/>
                </a:solidFill>
                <a:latin typeface="Barlow" pitchFamily="34" charset="0"/>
                <a:ea typeface="Barlow" pitchFamily="34" charset="-122"/>
                <a:cs typeface="Barlow" pitchFamily="34" charset="-120"/>
              </a:rPr>
              <a:t> using the </a:t>
            </a:r>
            <a:r>
              <a:rPr lang="en-US" sz="1900" b="1" dirty="0">
                <a:solidFill>
                  <a:srgbClr val="E0E4E6"/>
                </a:solidFill>
                <a:latin typeface="Barlow" pitchFamily="34" charset="0"/>
                <a:ea typeface="Barlow" pitchFamily="34" charset="-122"/>
                <a:cs typeface="Barlow" pitchFamily="34" charset="-120"/>
              </a:rPr>
              <a:t>MERN stack</a:t>
            </a: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5" name="Text 3"/>
          <p:cNvSpPr/>
          <p:nvPr/>
        </p:nvSpPr>
        <p:spPr>
          <a:xfrm>
            <a:off x="864037" y="3383756"/>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Implemented essential features like </a:t>
            </a:r>
            <a:r>
              <a:rPr lang="en-US" sz="1900" b="1" dirty="0">
                <a:solidFill>
                  <a:srgbClr val="E0E4E6"/>
                </a:solidFill>
                <a:latin typeface="Barlow" pitchFamily="34" charset="0"/>
                <a:ea typeface="Barlow" pitchFamily="34" charset="-122"/>
                <a:cs typeface="Barlow" pitchFamily="34" charset="-120"/>
              </a:rPr>
              <a:t>user authentication, product management, shopping cart, and payment integration</a:t>
            </a: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6" name="Text 4"/>
          <p:cNvSpPr/>
          <p:nvPr/>
        </p:nvSpPr>
        <p:spPr>
          <a:xfrm>
            <a:off x="864037" y="4260175"/>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Ensured a responsive and user-friendly interface using </a:t>
            </a:r>
            <a:r>
              <a:rPr lang="en-US" sz="1900" b="1" dirty="0">
                <a:solidFill>
                  <a:srgbClr val="E0E4E6"/>
                </a:solidFill>
                <a:latin typeface="Barlow" pitchFamily="34" charset="0"/>
                <a:ea typeface="Barlow" pitchFamily="34" charset="-122"/>
                <a:cs typeface="Barlow" pitchFamily="34" charset="-120"/>
              </a:rPr>
              <a:t>React and Bootstrap</a:t>
            </a: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7" name="Text 5"/>
          <p:cNvSpPr/>
          <p:nvPr/>
        </p:nvSpPr>
        <p:spPr>
          <a:xfrm>
            <a:off x="864037" y="5025509"/>
            <a:ext cx="2856905"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Benefits of the Project</a:t>
            </a:r>
            <a:endParaRPr lang="en-US" sz="2150" dirty="0"/>
          </a:p>
        </p:txBody>
      </p:sp>
      <p:sp>
        <p:nvSpPr>
          <p:cNvPr id="8" name="Text 6"/>
          <p:cNvSpPr/>
          <p:nvPr/>
        </p:nvSpPr>
        <p:spPr>
          <a:xfrm>
            <a:off x="864037" y="5738693"/>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Streamlines the online shopping experience with a robust and scalable architecture.</a:t>
            </a:r>
            <a:endParaRPr lang="en-US" sz="1900" dirty="0"/>
          </a:p>
        </p:txBody>
      </p:sp>
      <p:sp>
        <p:nvSpPr>
          <p:cNvPr id="9" name="Text 7"/>
          <p:cNvSpPr/>
          <p:nvPr/>
        </p:nvSpPr>
        <p:spPr>
          <a:xfrm>
            <a:off x="864037" y="6220063"/>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Facilitates </a:t>
            </a:r>
            <a:r>
              <a:rPr lang="en-US" sz="1900" b="1" dirty="0">
                <a:solidFill>
                  <a:srgbClr val="E0E4E6"/>
                </a:solidFill>
                <a:latin typeface="Barlow" pitchFamily="34" charset="0"/>
                <a:ea typeface="Barlow" pitchFamily="34" charset="-122"/>
                <a:cs typeface="Barlow" pitchFamily="34" charset="-120"/>
              </a:rPr>
              <a:t>easy customization and future enhancements</a:t>
            </a:r>
            <a:r>
              <a:rPr lang="en-US" sz="1900" dirty="0">
                <a:solidFill>
                  <a:srgbClr val="E0E4E6"/>
                </a:solidFill>
                <a:latin typeface="Barlow" pitchFamily="34" charset="0"/>
                <a:ea typeface="Barlow" pitchFamily="34" charset="-122"/>
                <a:cs typeface="Barlow" pitchFamily="34" charset="-120"/>
              </a:rPr>
              <a:t> thanks to modular design principles.</a:t>
            </a:r>
            <a:endParaRPr lang="en-US" sz="1900" dirty="0"/>
          </a:p>
        </p:txBody>
      </p:sp>
      <p:sp>
        <p:nvSpPr>
          <p:cNvPr id="10" name="Text 8"/>
          <p:cNvSpPr/>
          <p:nvPr/>
        </p:nvSpPr>
        <p:spPr>
          <a:xfrm>
            <a:off x="864037" y="6701433"/>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Provides a secure platform with </a:t>
            </a:r>
            <a:r>
              <a:rPr lang="en-US" sz="1900" b="1" dirty="0">
                <a:solidFill>
                  <a:srgbClr val="E0E4E6"/>
                </a:solidFill>
                <a:latin typeface="Barlow" pitchFamily="34" charset="0"/>
                <a:ea typeface="Barlow" pitchFamily="34" charset="-122"/>
                <a:cs typeface="Barlow" pitchFamily="34" charset="-120"/>
              </a:rPr>
              <a:t>JWT authentication</a:t>
            </a:r>
            <a:r>
              <a:rPr lang="en-US" sz="1900" dirty="0">
                <a:solidFill>
                  <a:srgbClr val="E0E4E6"/>
                </a:solidFill>
                <a:latin typeface="Barlow" pitchFamily="34" charset="0"/>
                <a:ea typeface="Barlow" pitchFamily="34" charset="-122"/>
                <a:cs typeface="Barlow" pitchFamily="34" charset="-120"/>
              </a:rPr>
              <a:t> and encrypted user data storage.</a:t>
            </a:r>
            <a:endParaRPr lang="en-US" sz="1900" dirty="0"/>
          </a:p>
        </p:txBody>
      </p:sp>
      <p:sp>
        <p:nvSpPr>
          <p:cNvPr id="11" name="Oval 10">
            <a:extLst>
              <a:ext uri="{FF2B5EF4-FFF2-40B4-BE49-F238E27FC236}">
                <a16:creationId xmlns:a16="http://schemas.microsoft.com/office/drawing/2014/main" id="{B27ED0FA-F4DC-2C80-8FD8-9E9328830CDB}"/>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9488"/>
          </a:xfrm>
          <a:prstGeom prst="rect">
            <a:avLst/>
          </a:prstGeom>
        </p:spPr>
      </p:pic>
      <p:sp>
        <p:nvSpPr>
          <p:cNvPr id="3" name="Text 0"/>
          <p:cNvSpPr/>
          <p:nvPr/>
        </p:nvSpPr>
        <p:spPr>
          <a:xfrm>
            <a:off x="719376" y="3297912"/>
            <a:ext cx="4691301" cy="571024"/>
          </a:xfrm>
          <a:prstGeom prst="rect">
            <a:avLst/>
          </a:prstGeom>
          <a:noFill/>
          <a:ln/>
        </p:spPr>
        <p:txBody>
          <a:bodyPr wrap="none" lIns="0" tIns="0" rIns="0" bIns="0" rtlCol="0" anchor="t"/>
          <a:lstStyle/>
          <a:p>
            <a:pPr marL="0" indent="0">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Future Enhancements</a:t>
            </a:r>
            <a:endParaRPr lang="en-US" sz="3550" dirty="0"/>
          </a:p>
        </p:txBody>
      </p:sp>
      <p:sp>
        <p:nvSpPr>
          <p:cNvPr id="4" name="Shape 1"/>
          <p:cNvSpPr/>
          <p:nvPr/>
        </p:nvSpPr>
        <p:spPr>
          <a:xfrm>
            <a:off x="719376" y="4408408"/>
            <a:ext cx="359688" cy="359688"/>
          </a:xfrm>
          <a:prstGeom prst="roundRect">
            <a:avLst>
              <a:gd name="adj" fmla="val 85724"/>
            </a:avLst>
          </a:prstGeom>
          <a:solidFill>
            <a:srgbClr val="0A081B"/>
          </a:solidFill>
          <a:ln w="22860">
            <a:solidFill>
              <a:srgbClr val="16FFBB"/>
            </a:solidFill>
            <a:prstDash val="solid"/>
          </a:ln>
        </p:spPr>
      </p:sp>
      <p:sp>
        <p:nvSpPr>
          <p:cNvPr id="5" name="Text 2"/>
          <p:cNvSpPr/>
          <p:nvPr/>
        </p:nvSpPr>
        <p:spPr>
          <a:xfrm>
            <a:off x="1284565" y="4408408"/>
            <a:ext cx="2283976" cy="28539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Real-Time Features</a:t>
            </a:r>
            <a:endParaRPr lang="en-US" sz="1750" dirty="0"/>
          </a:p>
        </p:txBody>
      </p:sp>
      <p:sp>
        <p:nvSpPr>
          <p:cNvPr id="6" name="Text 3"/>
          <p:cNvSpPr/>
          <p:nvPr/>
        </p:nvSpPr>
        <p:spPr>
          <a:xfrm>
            <a:off x="1284565" y="4817031"/>
            <a:ext cx="5927884" cy="328732"/>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Add chat support for customers to communicate with admins.</a:t>
            </a:r>
            <a:endParaRPr lang="en-US" sz="1600" dirty="0"/>
          </a:p>
        </p:txBody>
      </p:sp>
      <p:sp>
        <p:nvSpPr>
          <p:cNvPr id="7" name="Shape 4"/>
          <p:cNvSpPr/>
          <p:nvPr/>
        </p:nvSpPr>
        <p:spPr>
          <a:xfrm>
            <a:off x="7417951" y="4408408"/>
            <a:ext cx="359688" cy="359688"/>
          </a:xfrm>
          <a:prstGeom prst="roundRect">
            <a:avLst>
              <a:gd name="adj" fmla="val 85724"/>
            </a:avLst>
          </a:prstGeom>
          <a:solidFill>
            <a:srgbClr val="0A081B"/>
          </a:solidFill>
          <a:ln w="22860">
            <a:solidFill>
              <a:srgbClr val="29DDDA"/>
            </a:solidFill>
            <a:prstDash val="solid"/>
          </a:ln>
        </p:spPr>
      </p:sp>
      <p:sp>
        <p:nvSpPr>
          <p:cNvPr id="8" name="Text 5"/>
          <p:cNvSpPr/>
          <p:nvPr/>
        </p:nvSpPr>
        <p:spPr>
          <a:xfrm>
            <a:off x="7983141" y="4408408"/>
            <a:ext cx="2704743" cy="28539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Advanced Product Filters</a:t>
            </a:r>
            <a:endParaRPr lang="en-US" sz="1750" dirty="0"/>
          </a:p>
        </p:txBody>
      </p:sp>
      <p:sp>
        <p:nvSpPr>
          <p:cNvPr id="9" name="Text 6"/>
          <p:cNvSpPr/>
          <p:nvPr/>
        </p:nvSpPr>
        <p:spPr>
          <a:xfrm>
            <a:off x="7983141" y="4817031"/>
            <a:ext cx="5927884"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Expanding features like </a:t>
            </a:r>
            <a:r>
              <a:rPr lang="en-US" sz="1600" b="1" dirty="0">
                <a:solidFill>
                  <a:srgbClr val="E0E4E6"/>
                </a:solidFill>
                <a:latin typeface="Barlow" pitchFamily="34" charset="0"/>
                <a:ea typeface="Barlow" pitchFamily="34" charset="-122"/>
                <a:cs typeface="Barlow" pitchFamily="34" charset="-120"/>
              </a:rPr>
              <a:t>AI-driven product recommendations</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0" name="Text 7"/>
          <p:cNvSpPr/>
          <p:nvPr/>
        </p:nvSpPr>
        <p:spPr>
          <a:xfrm>
            <a:off x="7983141" y="5217676"/>
            <a:ext cx="5927884" cy="657463"/>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Implement more complex product filters based on ratings, price, and stock availability.</a:t>
            </a:r>
            <a:endParaRPr lang="en-US" sz="1600" dirty="0"/>
          </a:p>
        </p:txBody>
      </p:sp>
      <p:sp>
        <p:nvSpPr>
          <p:cNvPr id="11" name="Shape 8"/>
          <p:cNvSpPr/>
          <p:nvPr/>
        </p:nvSpPr>
        <p:spPr>
          <a:xfrm>
            <a:off x="719376" y="6311860"/>
            <a:ext cx="359688" cy="359688"/>
          </a:xfrm>
          <a:prstGeom prst="roundRect">
            <a:avLst>
              <a:gd name="adj" fmla="val 85724"/>
            </a:avLst>
          </a:prstGeom>
          <a:solidFill>
            <a:srgbClr val="0A081B"/>
          </a:solidFill>
          <a:ln w="22860">
            <a:solidFill>
              <a:srgbClr val="37A7E7"/>
            </a:solidFill>
            <a:prstDash val="solid"/>
          </a:ln>
        </p:spPr>
      </p:sp>
      <p:sp>
        <p:nvSpPr>
          <p:cNvPr id="12" name="Text 9"/>
          <p:cNvSpPr/>
          <p:nvPr/>
        </p:nvSpPr>
        <p:spPr>
          <a:xfrm>
            <a:off x="1284565" y="6311860"/>
            <a:ext cx="2562939" cy="28539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Multi-Currency Support</a:t>
            </a:r>
            <a:endParaRPr lang="en-US" sz="1750" dirty="0"/>
          </a:p>
        </p:txBody>
      </p:sp>
      <p:sp>
        <p:nvSpPr>
          <p:cNvPr id="13" name="Text 10"/>
          <p:cNvSpPr/>
          <p:nvPr/>
        </p:nvSpPr>
        <p:spPr>
          <a:xfrm>
            <a:off x="1284565" y="6720483"/>
            <a:ext cx="5927884" cy="328732"/>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Enable multiple currencies for international customers.</a:t>
            </a:r>
            <a:endParaRPr lang="en-US" sz="1600" dirty="0"/>
          </a:p>
        </p:txBody>
      </p:sp>
      <p:sp>
        <p:nvSpPr>
          <p:cNvPr id="14" name="Text 11"/>
          <p:cNvSpPr/>
          <p:nvPr/>
        </p:nvSpPr>
        <p:spPr>
          <a:xfrm>
            <a:off x="1284565" y="7172444"/>
            <a:ext cx="5927884" cy="328732"/>
          </a:xfrm>
          <a:prstGeom prst="rect">
            <a:avLst/>
          </a:prstGeom>
          <a:noFill/>
          <a:ln/>
        </p:spPr>
        <p:txBody>
          <a:bodyPr wrap="non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Optimizing performance for handling larger traffic and datasets.</a:t>
            </a:r>
            <a:endParaRPr lang="en-US" sz="1600" dirty="0"/>
          </a:p>
        </p:txBody>
      </p:sp>
      <p:sp>
        <p:nvSpPr>
          <p:cNvPr id="15" name="Shape 12"/>
          <p:cNvSpPr/>
          <p:nvPr/>
        </p:nvSpPr>
        <p:spPr>
          <a:xfrm>
            <a:off x="7417951" y="6311860"/>
            <a:ext cx="359688" cy="359688"/>
          </a:xfrm>
          <a:prstGeom prst="roundRect">
            <a:avLst>
              <a:gd name="adj" fmla="val 85724"/>
            </a:avLst>
          </a:prstGeom>
          <a:solidFill>
            <a:srgbClr val="0A081B"/>
          </a:solidFill>
          <a:ln w="22860">
            <a:solidFill>
              <a:srgbClr val="091231"/>
            </a:solidFill>
            <a:prstDash val="solid"/>
          </a:ln>
        </p:spPr>
      </p:sp>
      <p:sp>
        <p:nvSpPr>
          <p:cNvPr id="16" name="Text 13"/>
          <p:cNvSpPr/>
          <p:nvPr/>
        </p:nvSpPr>
        <p:spPr>
          <a:xfrm>
            <a:off x="7983141" y="6311860"/>
            <a:ext cx="2283976" cy="285393"/>
          </a:xfrm>
          <a:prstGeom prst="rect">
            <a:avLst/>
          </a:prstGeom>
          <a:noFill/>
          <a:ln/>
        </p:spPr>
        <p:txBody>
          <a:bodyPr wrap="none" lIns="0" tIns="0" rIns="0" bIns="0" rtlCol="0" anchor="t"/>
          <a:lstStyle/>
          <a:p>
            <a:pPr marL="0" indent="0">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Admin Analytics</a:t>
            </a:r>
            <a:endParaRPr lang="en-US" sz="1750" dirty="0"/>
          </a:p>
        </p:txBody>
      </p:sp>
      <p:sp>
        <p:nvSpPr>
          <p:cNvPr id="17" name="Text 14"/>
          <p:cNvSpPr/>
          <p:nvPr/>
        </p:nvSpPr>
        <p:spPr>
          <a:xfrm>
            <a:off x="7983141" y="6720483"/>
            <a:ext cx="5927884" cy="657463"/>
          </a:xfrm>
          <a:prstGeom prst="rect">
            <a:avLst/>
          </a:prstGeom>
          <a:noFill/>
          <a:ln/>
        </p:spPr>
        <p:txBody>
          <a:bodyPr wrap="square" lIns="0" tIns="0" rIns="0" bIns="0" rtlCol="0" anchor="t"/>
          <a:lstStyle/>
          <a:p>
            <a:pPr marL="0" indent="0">
              <a:lnSpc>
                <a:spcPts val="2550"/>
              </a:lnSpc>
              <a:buNone/>
            </a:pPr>
            <a:r>
              <a:rPr lang="en-US" sz="1600" dirty="0">
                <a:solidFill>
                  <a:srgbClr val="E0E4E6"/>
                </a:solidFill>
                <a:latin typeface="Barlow" pitchFamily="34" charset="0"/>
                <a:ea typeface="Barlow" pitchFamily="34" charset="-122"/>
                <a:cs typeface="Barlow" pitchFamily="34" charset="-120"/>
              </a:rPr>
              <a:t>Add sales data, product performance analysis, and inventory analytics for admins.</a:t>
            </a:r>
            <a:endParaRPr lang="en-US" sz="1600" dirty="0"/>
          </a:p>
        </p:txBody>
      </p:sp>
      <p:sp>
        <p:nvSpPr>
          <p:cNvPr id="18" name="Oval 17">
            <a:extLst>
              <a:ext uri="{FF2B5EF4-FFF2-40B4-BE49-F238E27FC236}">
                <a16:creationId xmlns:a16="http://schemas.microsoft.com/office/drawing/2014/main" id="{254B08BC-1299-2512-8F7C-8231C398D14F}"/>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226004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DEMO VIDEO</a:t>
            </a:r>
            <a:endParaRPr lang="en-US" sz="4300" dirty="0"/>
          </a:p>
        </p:txBody>
      </p:sp>
      <p:pic>
        <p:nvPicPr>
          <p:cNvPr id="3" name="Image 0" descr="preencoded.png">
            <a:hlinkClick r:id="rId3"/>
          </p:cNvPr>
          <p:cNvPicPr>
            <a:picLocks noChangeAspect="1"/>
          </p:cNvPicPr>
          <p:nvPr/>
        </p:nvPicPr>
        <p:blipFill>
          <a:blip r:embed="rId4"/>
          <a:stretch>
            <a:fillRect/>
          </a:stretch>
        </p:blipFill>
        <p:spPr>
          <a:xfrm>
            <a:off x="864037" y="3439597"/>
            <a:ext cx="12902327" cy="2529840"/>
          </a:xfrm>
          <a:prstGeom prst="rect">
            <a:avLst/>
          </a:prstGeom>
        </p:spPr>
      </p:pic>
      <p:sp>
        <p:nvSpPr>
          <p:cNvPr id="4" name="Oval 3">
            <a:extLst>
              <a:ext uri="{FF2B5EF4-FFF2-40B4-BE49-F238E27FC236}">
                <a16:creationId xmlns:a16="http://schemas.microsoft.com/office/drawing/2014/main" id="{FE305321-F231-C090-5DBF-93382265FCE3}"/>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4859"/>
          </a:xfrm>
          <a:prstGeom prst="rect">
            <a:avLst/>
          </a:prstGeom>
        </p:spPr>
      </p:pic>
      <p:sp>
        <p:nvSpPr>
          <p:cNvPr id="3" name="Text 0"/>
          <p:cNvSpPr/>
          <p:nvPr/>
        </p:nvSpPr>
        <p:spPr>
          <a:xfrm>
            <a:off x="751761" y="3275528"/>
            <a:ext cx="4772978" cy="596622"/>
          </a:xfrm>
          <a:prstGeom prst="rect">
            <a:avLst/>
          </a:prstGeom>
          <a:noFill/>
          <a:ln/>
        </p:spPr>
        <p:txBody>
          <a:bodyPr wrap="none" lIns="0" tIns="0" rIns="0" bIns="0" rtlCol="0" anchor="t"/>
          <a:lstStyle/>
          <a:p>
            <a:pPr marL="0" indent="0">
              <a:lnSpc>
                <a:spcPts val="4650"/>
              </a:lnSpc>
              <a:buNone/>
            </a:pPr>
            <a:r>
              <a:rPr lang="en-US" sz="3750" b="1" dirty="0">
                <a:solidFill>
                  <a:srgbClr val="F0FCFF"/>
                </a:solidFill>
                <a:latin typeface="Spline Sans Bold" pitchFamily="34" charset="0"/>
                <a:ea typeface="Spline Sans Bold" pitchFamily="34" charset="-122"/>
                <a:cs typeface="Spline Sans Bold" pitchFamily="34" charset="-120"/>
              </a:rPr>
              <a:t>Abstract</a:t>
            </a:r>
            <a:endParaRPr lang="en-US" sz="3750" dirty="0"/>
          </a:p>
        </p:txBody>
      </p:sp>
      <p:sp>
        <p:nvSpPr>
          <p:cNvPr id="4" name="Text 1"/>
          <p:cNvSpPr/>
          <p:nvPr/>
        </p:nvSpPr>
        <p:spPr>
          <a:xfrm>
            <a:off x="751761" y="4194334"/>
            <a:ext cx="13126879" cy="687229"/>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SHOP EZ is a fully functional e-commerce platform developed using the MERN stack, designed to provide a seamless and user-friendly online shopping experience.</a:t>
            </a:r>
            <a:endParaRPr lang="en-US" sz="1650" dirty="0"/>
          </a:p>
        </p:txBody>
      </p:sp>
      <p:sp>
        <p:nvSpPr>
          <p:cNvPr id="5" name="Text 2"/>
          <p:cNvSpPr/>
          <p:nvPr/>
        </p:nvSpPr>
        <p:spPr>
          <a:xfrm>
            <a:off x="751761" y="5123140"/>
            <a:ext cx="13126879" cy="687229"/>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It enables users to browse products, make secure payments, track orders, and interact with a custom-built admin dashboard to manage products, users, and orders.</a:t>
            </a:r>
            <a:endParaRPr lang="en-US" sz="1650" dirty="0"/>
          </a:p>
        </p:txBody>
      </p:sp>
      <p:sp>
        <p:nvSpPr>
          <p:cNvPr id="6" name="Shape 3"/>
          <p:cNvSpPr/>
          <p:nvPr/>
        </p:nvSpPr>
        <p:spPr>
          <a:xfrm>
            <a:off x="751761" y="6051947"/>
            <a:ext cx="4232434" cy="1589603"/>
          </a:xfrm>
          <a:prstGeom prst="roundRect">
            <a:avLst>
              <a:gd name="adj" fmla="val 20268"/>
            </a:avLst>
          </a:prstGeom>
          <a:solidFill>
            <a:srgbClr val="0A081B"/>
          </a:solidFill>
          <a:ln w="22860">
            <a:solidFill>
              <a:srgbClr val="16FFBB"/>
            </a:solidFill>
            <a:prstDash val="solid"/>
          </a:ln>
        </p:spPr>
      </p:sp>
      <p:sp>
        <p:nvSpPr>
          <p:cNvPr id="7" name="Text 4"/>
          <p:cNvSpPr/>
          <p:nvPr/>
        </p:nvSpPr>
        <p:spPr>
          <a:xfrm>
            <a:off x="989409" y="6289596"/>
            <a:ext cx="2395776" cy="298252"/>
          </a:xfrm>
          <a:prstGeom prst="rect">
            <a:avLst/>
          </a:prstGeom>
          <a:noFill/>
          <a:ln/>
        </p:spPr>
        <p:txBody>
          <a:bodyPr wrap="non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Seamless Experience</a:t>
            </a:r>
            <a:endParaRPr lang="en-US" sz="1850" dirty="0"/>
          </a:p>
        </p:txBody>
      </p:sp>
      <p:sp>
        <p:nvSpPr>
          <p:cNvPr id="8" name="Text 5"/>
          <p:cNvSpPr/>
          <p:nvPr/>
        </p:nvSpPr>
        <p:spPr>
          <a:xfrm>
            <a:off x="989409" y="6716673"/>
            <a:ext cx="3757136" cy="687229"/>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Provides a user-friendly interface for online shopping.</a:t>
            </a:r>
            <a:endParaRPr lang="en-US" sz="1650" dirty="0"/>
          </a:p>
        </p:txBody>
      </p:sp>
      <p:sp>
        <p:nvSpPr>
          <p:cNvPr id="9" name="Shape 6"/>
          <p:cNvSpPr/>
          <p:nvPr/>
        </p:nvSpPr>
        <p:spPr>
          <a:xfrm>
            <a:off x="5198983" y="6051947"/>
            <a:ext cx="4232434" cy="1589603"/>
          </a:xfrm>
          <a:prstGeom prst="roundRect">
            <a:avLst>
              <a:gd name="adj" fmla="val 20268"/>
            </a:avLst>
          </a:prstGeom>
          <a:solidFill>
            <a:srgbClr val="0A081B"/>
          </a:solidFill>
          <a:ln w="22860">
            <a:solidFill>
              <a:srgbClr val="29DDDA"/>
            </a:solidFill>
            <a:prstDash val="solid"/>
          </a:ln>
        </p:spPr>
      </p:sp>
      <p:sp>
        <p:nvSpPr>
          <p:cNvPr id="10" name="Text 7"/>
          <p:cNvSpPr/>
          <p:nvPr/>
        </p:nvSpPr>
        <p:spPr>
          <a:xfrm>
            <a:off x="5436632" y="6289596"/>
            <a:ext cx="2386489" cy="298252"/>
          </a:xfrm>
          <a:prstGeom prst="rect">
            <a:avLst/>
          </a:prstGeom>
          <a:noFill/>
          <a:ln/>
        </p:spPr>
        <p:txBody>
          <a:bodyPr wrap="non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Secure Transactions</a:t>
            </a:r>
            <a:endParaRPr lang="en-US" sz="1850" dirty="0"/>
          </a:p>
        </p:txBody>
      </p:sp>
      <p:sp>
        <p:nvSpPr>
          <p:cNvPr id="11" name="Text 8"/>
          <p:cNvSpPr/>
          <p:nvPr/>
        </p:nvSpPr>
        <p:spPr>
          <a:xfrm>
            <a:off x="5436632" y="6716673"/>
            <a:ext cx="3757136" cy="687229"/>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Enables secure online payments and order tracking.</a:t>
            </a:r>
            <a:endParaRPr lang="en-US" sz="1650" dirty="0"/>
          </a:p>
        </p:txBody>
      </p:sp>
      <p:sp>
        <p:nvSpPr>
          <p:cNvPr id="12" name="Shape 9"/>
          <p:cNvSpPr/>
          <p:nvPr/>
        </p:nvSpPr>
        <p:spPr>
          <a:xfrm>
            <a:off x="9646206" y="6051947"/>
            <a:ext cx="4232434" cy="1589603"/>
          </a:xfrm>
          <a:prstGeom prst="roundRect">
            <a:avLst>
              <a:gd name="adj" fmla="val 20268"/>
            </a:avLst>
          </a:prstGeom>
          <a:solidFill>
            <a:srgbClr val="0A081B"/>
          </a:solidFill>
          <a:ln w="22860">
            <a:solidFill>
              <a:srgbClr val="37A7E7"/>
            </a:solidFill>
            <a:prstDash val="solid"/>
          </a:ln>
        </p:spPr>
      </p:sp>
      <p:sp>
        <p:nvSpPr>
          <p:cNvPr id="13" name="Text 10"/>
          <p:cNvSpPr/>
          <p:nvPr/>
        </p:nvSpPr>
        <p:spPr>
          <a:xfrm>
            <a:off x="9883854" y="6289596"/>
            <a:ext cx="2755583" cy="298252"/>
          </a:xfrm>
          <a:prstGeom prst="rect">
            <a:avLst/>
          </a:prstGeom>
          <a:noFill/>
          <a:ln/>
        </p:spPr>
        <p:txBody>
          <a:bodyPr wrap="non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Powerful Administration</a:t>
            </a:r>
            <a:endParaRPr lang="en-US" sz="1850" dirty="0"/>
          </a:p>
        </p:txBody>
      </p:sp>
      <p:sp>
        <p:nvSpPr>
          <p:cNvPr id="14" name="Text 11"/>
          <p:cNvSpPr/>
          <p:nvPr/>
        </p:nvSpPr>
        <p:spPr>
          <a:xfrm>
            <a:off x="9883854" y="6716673"/>
            <a:ext cx="3757136" cy="687229"/>
          </a:xfrm>
          <a:prstGeom prst="rect">
            <a:avLst/>
          </a:prstGeom>
          <a:noFill/>
          <a:ln/>
        </p:spPr>
        <p:txBody>
          <a:bodyPr wrap="square" lIns="0" tIns="0" rIns="0" bIns="0" rtlCol="0" anchor="t"/>
          <a:lstStyle/>
          <a:p>
            <a:pPr marL="0" indent="0">
              <a:lnSpc>
                <a:spcPts val="2700"/>
              </a:lnSpc>
              <a:buNone/>
            </a:pPr>
            <a:r>
              <a:rPr lang="en-US" sz="1650" dirty="0">
                <a:solidFill>
                  <a:srgbClr val="E0E4E6"/>
                </a:solidFill>
                <a:latin typeface="Barlow" pitchFamily="34" charset="0"/>
                <a:ea typeface="Barlow" pitchFamily="34" charset="-122"/>
                <a:cs typeface="Barlow" pitchFamily="34" charset="-120"/>
              </a:rPr>
              <a:t>Offers a custom dashboard for managing products, users, and orders.</a:t>
            </a:r>
            <a:endParaRPr lang="en-US" sz="1650" dirty="0"/>
          </a:p>
        </p:txBody>
      </p:sp>
      <p:sp>
        <p:nvSpPr>
          <p:cNvPr id="15" name="Oval 14">
            <a:extLst>
              <a:ext uri="{FF2B5EF4-FFF2-40B4-BE49-F238E27FC236}">
                <a16:creationId xmlns:a16="http://schemas.microsoft.com/office/drawing/2014/main" id="{719373DA-BB59-8CA4-E930-9A466D3A85FE}"/>
              </a:ext>
            </a:extLst>
          </p:cNvPr>
          <p:cNvSpPr/>
          <p:nvPr/>
        </p:nvSpPr>
        <p:spPr>
          <a:xfrm>
            <a:off x="12634876" y="7649586"/>
            <a:ext cx="1990962"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335286"/>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a:t>
            </a:r>
            <a:endParaRPr lang="en-US" sz="4300" dirty="0"/>
          </a:p>
        </p:txBody>
      </p:sp>
      <p:sp>
        <p:nvSpPr>
          <p:cNvPr id="3" name="Text 1"/>
          <p:cNvSpPr/>
          <p:nvPr/>
        </p:nvSpPr>
        <p:spPr>
          <a:xfrm>
            <a:off x="864037" y="2514838"/>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In the digital age, e-commerce has become a significant part of daily life.</a:t>
            </a:r>
            <a:endParaRPr lang="en-US" sz="1900" dirty="0"/>
          </a:p>
        </p:txBody>
      </p:sp>
      <p:sp>
        <p:nvSpPr>
          <p:cNvPr id="4" name="Text 2"/>
          <p:cNvSpPr/>
          <p:nvPr/>
        </p:nvSpPr>
        <p:spPr>
          <a:xfrm>
            <a:off x="864037" y="3187541"/>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Traditional e-commerce platforms often struggle with scalability, security, and maintenance. SHOP EZ seeks to address these issues by providing a modern e-commerce solution with a dynamic, scalable architecture using the MERN stack (MongoDB, Express, React, and Node.js).</a:t>
            </a:r>
            <a:endParaRPr lang="en-US" sz="1900" dirty="0"/>
          </a:p>
        </p:txBody>
      </p:sp>
      <p:sp>
        <p:nvSpPr>
          <p:cNvPr id="5" name="Text 3"/>
          <p:cNvSpPr/>
          <p:nvPr/>
        </p:nvSpPr>
        <p:spPr>
          <a:xfrm>
            <a:off x="864037" y="489716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Scalability</a:t>
            </a:r>
            <a:endParaRPr lang="en-US" sz="2150" dirty="0"/>
          </a:p>
        </p:txBody>
      </p:sp>
      <p:sp>
        <p:nvSpPr>
          <p:cNvPr id="6" name="Text 4"/>
          <p:cNvSpPr/>
          <p:nvPr/>
        </p:nvSpPr>
        <p:spPr>
          <a:xfrm>
            <a:off x="864037" y="5486876"/>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MERN stack allows for a dynamic and scalable architecture.</a:t>
            </a:r>
            <a:endParaRPr lang="en-US" sz="1900" dirty="0"/>
          </a:p>
        </p:txBody>
      </p:sp>
      <p:sp>
        <p:nvSpPr>
          <p:cNvPr id="7" name="Text 5"/>
          <p:cNvSpPr/>
          <p:nvPr/>
        </p:nvSpPr>
        <p:spPr>
          <a:xfrm>
            <a:off x="5372695" y="489716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Security</a:t>
            </a:r>
            <a:endParaRPr lang="en-US" sz="2150" dirty="0"/>
          </a:p>
        </p:txBody>
      </p:sp>
      <p:sp>
        <p:nvSpPr>
          <p:cNvPr id="8" name="Text 6"/>
          <p:cNvSpPr/>
          <p:nvPr/>
        </p:nvSpPr>
        <p:spPr>
          <a:xfrm>
            <a:off x="5372695" y="5486876"/>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platform incorporates strong security measures to protect data and transactions.</a:t>
            </a:r>
            <a:endParaRPr lang="en-US" sz="1900" dirty="0"/>
          </a:p>
        </p:txBody>
      </p:sp>
      <p:sp>
        <p:nvSpPr>
          <p:cNvPr id="9" name="Text 7"/>
          <p:cNvSpPr/>
          <p:nvPr/>
        </p:nvSpPr>
        <p:spPr>
          <a:xfrm>
            <a:off x="9881354" y="489716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Maintenance</a:t>
            </a:r>
            <a:endParaRPr lang="en-US" sz="2150" dirty="0"/>
          </a:p>
        </p:txBody>
      </p:sp>
      <p:sp>
        <p:nvSpPr>
          <p:cNvPr id="10" name="Text 8"/>
          <p:cNvSpPr/>
          <p:nvPr/>
        </p:nvSpPr>
        <p:spPr>
          <a:xfrm>
            <a:off x="9881354" y="5486876"/>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MERN stack offers a more efficient and maintainable solution.</a:t>
            </a:r>
            <a:endParaRPr lang="en-US" sz="1900" dirty="0"/>
          </a:p>
        </p:txBody>
      </p:sp>
      <p:sp>
        <p:nvSpPr>
          <p:cNvPr id="11" name="Oval 10">
            <a:extLst>
              <a:ext uri="{FF2B5EF4-FFF2-40B4-BE49-F238E27FC236}">
                <a16:creationId xmlns:a16="http://schemas.microsoft.com/office/drawing/2014/main" id="{38E718A5-127F-9A36-AAA7-7E06D32FE6EE}"/>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4861" y="806887"/>
            <a:ext cx="5047059" cy="630793"/>
          </a:xfrm>
          <a:prstGeom prst="rect">
            <a:avLst/>
          </a:prstGeom>
          <a:noFill/>
          <a:ln/>
        </p:spPr>
        <p:txBody>
          <a:bodyPr wrap="non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Existing System</a:t>
            </a:r>
            <a:endParaRPr lang="en-US" sz="3950" dirty="0"/>
          </a:p>
        </p:txBody>
      </p:sp>
      <p:sp>
        <p:nvSpPr>
          <p:cNvPr id="3" name="Text 1"/>
          <p:cNvSpPr/>
          <p:nvPr/>
        </p:nvSpPr>
        <p:spPr>
          <a:xfrm>
            <a:off x="794861" y="1891903"/>
            <a:ext cx="13040677" cy="1090136"/>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Existing e-commerce platforms often struggle with scalability, security, and maintenance. SHOP EZ seeks to address these issues by providing a modern e-commerce solution with a dynamic, scalable architecture using the MERN stack (MongoDB, Express, React, and Node.js).</a:t>
            </a:r>
            <a:endParaRPr lang="en-US" sz="1750" dirty="0"/>
          </a:p>
        </p:txBody>
      </p:sp>
      <p:sp>
        <p:nvSpPr>
          <p:cNvPr id="4" name="Shape 2"/>
          <p:cNvSpPr/>
          <p:nvPr/>
        </p:nvSpPr>
        <p:spPr>
          <a:xfrm>
            <a:off x="794861" y="3493056"/>
            <a:ext cx="397431" cy="397431"/>
          </a:xfrm>
          <a:prstGeom prst="roundRect">
            <a:avLst>
              <a:gd name="adj" fmla="val 85720"/>
            </a:avLst>
          </a:prstGeom>
          <a:solidFill>
            <a:srgbClr val="0A081B"/>
          </a:solidFill>
          <a:ln w="22860">
            <a:solidFill>
              <a:srgbClr val="16FFBB"/>
            </a:solidFill>
            <a:prstDash val="solid"/>
          </a:ln>
        </p:spPr>
      </p:sp>
      <p:sp>
        <p:nvSpPr>
          <p:cNvPr id="5" name="Text 3"/>
          <p:cNvSpPr/>
          <p:nvPr/>
        </p:nvSpPr>
        <p:spPr>
          <a:xfrm>
            <a:off x="1419344" y="3493056"/>
            <a:ext cx="2975491" cy="315516"/>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Monolithic Architectures</a:t>
            </a:r>
            <a:endParaRPr lang="en-US" sz="1950" dirty="0"/>
          </a:p>
        </p:txBody>
      </p:sp>
      <p:sp>
        <p:nvSpPr>
          <p:cNvPr id="6" name="Text 4"/>
          <p:cNvSpPr/>
          <p:nvPr/>
        </p:nvSpPr>
        <p:spPr>
          <a:xfrm>
            <a:off x="1419344" y="3944779"/>
            <a:ext cx="3571042" cy="1453515"/>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Existing platforms often use monolithic architecture, making them challenging to scale and maintain.</a:t>
            </a:r>
            <a:endParaRPr lang="en-US" sz="1750" dirty="0"/>
          </a:p>
        </p:txBody>
      </p:sp>
      <p:sp>
        <p:nvSpPr>
          <p:cNvPr id="7" name="Shape 5"/>
          <p:cNvSpPr/>
          <p:nvPr/>
        </p:nvSpPr>
        <p:spPr>
          <a:xfrm>
            <a:off x="5217438" y="3493056"/>
            <a:ext cx="397431" cy="397431"/>
          </a:xfrm>
          <a:prstGeom prst="roundRect">
            <a:avLst>
              <a:gd name="adj" fmla="val 85720"/>
            </a:avLst>
          </a:prstGeom>
          <a:solidFill>
            <a:srgbClr val="0A081B"/>
          </a:solidFill>
          <a:ln w="22860">
            <a:solidFill>
              <a:srgbClr val="29DDDA"/>
            </a:solidFill>
            <a:prstDash val="solid"/>
          </a:ln>
        </p:spPr>
      </p:sp>
      <p:sp>
        <p:nvSpPr>
          <p:cNvPr id="8" name="Text 6"/>
          <p:cNvSpPr/>
          <p:nvPr/>
        </p:nvSpPr>
        <p:spPr>
          <a:xfrm>
            <a:off x="5841921" y="3493056"/>
            <a:ext cx="2669024" cy="315516"/>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Limited Customization</a:t>
            </a:r>
            <a:endParaRPr lang="en-US" sz="1950" dirty="0"/>
          </a:p>
        </p:txBody>
      </p:sp>
      <p:sp>
        <p:nvSpPr>
          <p:cNvPr id="9" name="Text 7"/>
          <p:cNvSpPr/>
          <p:nvPr/>
        </p:nvSpPr>
        <p:spPr>
          <a:xfrm>
            <a:off x="5841921" y="3944779"/>
            <a:ext cx="3571042" cy="1453515"/>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Most platforms offer limited customization options, restricting businesses from tailoring the website to their specific needs.</a:t>
            </a:r>
            <a:endParaRPr lang="en-US" sz="1750" dirty="0"/>
          </a:p>
        </p:txBody>
      </p:sp>
      <p:sp>
        <p:nvSpPr>
          <p:cNvPr id="10" name="Shape 8"/>
          <p:cNvSpPr/>
          <p:nvPr/>
        </p:nvSpPr>
        <p:spPr>
          <a:xfrm>
            <a:off x="9640014" y="3493056"/>
            <a:ext cx="397431" cy="397431"/>
          </a:xfrm>
          <a:prstGeom prst="roundRect">
            <a:avLst>
              <a:gd name="adj" fmla="val 85720"/>
            </a:avLst>
          </a:prstGeom>
          <a:solidFill>
            <a:srgbClr val="0A081B"/>
          </a:solidFill>
          <a:ln w="22860">
            <a:solidFill>
              <a:srgbClr val="37A7E7"/>
            </a:solidFill>
            <a:prstDash val="solid"/>
          </a:ln>
        </p:spPr>
      </p:sp>
      <p:sp>
        <p:nvSpPr>
          <p:cNvPr id="11" name="Text 9"/>
          <p:cNvSpPr/>
          <p:nvPr/>
        </p:nvSpPr>
        <p:spPr>
          <a:xfrm>
            <a:off x="10264497" y="3493056"/>
            <a:ext cx="3379708" cy="315516"/>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High Maintenance and Costs</a:t>
            </a:r>
            <a:endParaRPr lang="en-US" sz="1950" dirty="0"/>
          </a:p>
        </p:txBody>
      </p:sp>
      <p:sp>
        <p:nvSpPr>
          <p:cNvPr id="12" name="Text 10"/>
          <p:cNvSpPr/>
          <p:nvPr/>
        </p:nvSpPr>
        <p:spPr>
          <a:xfrm>
            <a:off x="10264497" y="3944779"/>
            <a:ext cx="3571042" cy="1090136"/>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Traditional platforms require constant updates and maintenance, making them costly.</a:t>
            </a:r>
            <a:endParaRPr lang="en-US" sz="1750" dirty="0"/>
          </a:p>
        </p:txBody>
      </p:sp>
      <p:sp>
        <p:nvSpPr>
          <p:cNvPr id="13" name="Shape 11"/>
          <p:cNvSpPr/>
          <p:nvPr/>
        </p:nvSpPr>
        <p:spPr>
          <a:xfrm>
            <a:off x="794861" y="5880854"/>
            <a:ext cx="397431" cy="397431"/>
          </a:xfrm>
          <a:prstGeom prst="roundRect">
            <a:avLst>
              <a:gd name="adj" fmla="val 85720"/>
            </a:avLst>
          </a:prstGeom>
          <a:solidFill>
            <a:srgbClr val="0A081B"/>
          </a:solidFill>
          <a:ln w="22860">
            <a:solidFill>
              <a:srgbClr val="091231"/>
            </a:solidFill>
            <a:prstDash val="solid"/>
          </a:ln>
        </p:spPr>
      </p:sp>
      <p:sp>
        <p:nvSpPr>
          <p:cNvPr id="14" name="Text 12"/>
          <p:cNvSpPr/>
          <p:nvPr/>
        </p:nvSpPr>
        <p:spPr>
          <a:xfrm>
            <a:off x="1419344" y="5880854"/>
            <a:ext cx="2797731" cy="315516"/>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Security Vulnerabilities</a:t>
            </a:r>
            <a:endParaRPr lang="en-US" sz="1950" dirty="0"/>
          </a:p>
        </p:txBody>
      </p:sp>
      <p:sp>
        <p:nvSpPr>
          <p:cNvPr id="15" name="Text 13"/>
          <p:cNvSpPr/>
          <p:nvPr/>
        </p:nvSpPr>
        <p:spPr>
          <a:xfrm>
            <a:off x="1419344" y="6332577"/>
            <a:ext cx="5782389" cy="726758"/>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Data privacy and transaction security are often weak points in many platforms.</a:t>
            </a:r>
            <a:endParaRPr lang="en-US" sz="1750" dirty="0"/>
          </a:p>
        </p:txBody>
      </p:sp>
      <p:sp>
        <p:nvSpPr>
          <p:cNvPr id="16" name="Shape 14"/>
          <p:cNvSpPr/>
          <p:nvPr/>
        </p:nvSpPr>
        <p:spPr>
          <a:xfrm>
            <a:off x="7428786" y="5880854"/>
            <a:ext cx="397431" cy="397431"/>
          </a:xfrm>
          <a:prstGeom prst="roundRect">
            <a:avLst>
              <a:gd name="adj" fmla="val 85720"/>
            </a:avLst>
          </a:prstGeom>
          <a:solidFill>
            <a:srgbClr val="0A081B"/>
          </a:solidFill>
          <a:ln w="22860">
            <a:solidFill>
              <a:srgbClr val="16FFBB"/>
            </a:solidFill>
            <a:prstDash val="solid"/>
          </a:ln>
        </p:spPr>
      </p:sp>
      <p:sp>
        <p:nvSpPr>
          <p:cNvPr id="17" name="Text 15"/>
          <p:cNvSpPr/>
          <p:nvPr/>
        </p:nvSpPr>
        <p:spPr>
          <a:xfrm>
            <a:off x="8053268" y="5880854"/>
            <a:ext cx="3180040" cy="315516"/>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Lack of Real-Time Features</a:t>
            </a:r>
            <a:endParaRPr lang="en-US" sz="1950" dirty="0"/>
          </a:p>
        </p:txBody>
      </p:sp>
      <p:sp>
        <p:nvSpPr>
          <p:cNvPr id="18" name="Text 16"/>
          <p:cNvSpPr/>
          <p:nvPr/>
        </p:nvSpPr>
        <p:spPr>
          <a:xfrm>
            <a:off x="8053268" y="6332577"/>
            <a:ext cx="5782389" cy="1090136"/>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Existing systems may lack real-time features like order tracking, product updates, or chatbots for customer service.</a:t>
            </a:r>
            <a:endParaRPr lang="en-US" sz="1750" dirty="0"/>
          </a:p>
        </p:txBody>
      </p:sp>
      <p:sp>
        <p:nvSpPr>
          <p:cNvPr id="19" name="Oval 18">
            <a:extLst>
              <a:ext uri="{FF2B5EF4-FFF2-40B4-BE49-F238E27FC236}">
                <a16:creationId xmlns:a16="http://schemas.microsoft.com/office/drawing/2014/main" id="{EFDBDCBB-D25A-D256-0D4A-90C89F2F532C}"/>
              </a:ext>
            </a:extLst>
          </p:cNvPr>
          <p:cNvSpPr/>
          <p:nvPr/>
        </p:nvSpPr>
        <p:spPr>
          <a:xfrm>
            <a:off x="12666775" y="7660219"/>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0062" y="622459"/>
            <a:ext cx="4594979" cy="574238"/>
          </a:xfrm>
          <a:prstGeom prst="rect">
            <a:avLst/>
          </a:prstGeom>
          <a:noFill/>
          <a:ln/>
        </p:spPr>
        <p:txBody>
          <a:bodyPr wrap="none" lIns="0" tIns="0" rIns="0" bIns="0" rtlCol="0" anchor="t"/>
          <a:lstStyle/>
          <a:p>
            <a:pPr marL="0" indent="0">
              <a:lnSpc>
                <a:spcPts val="4500"/>
              </a:lnSpc>
              <a:buNone/>
            </a:pPr>
            <a:r>
              <a:rPr lang="en-US" sz="3600" b="1" dirty="0">
                <a:solidFill>
                  <a:srgbClr val="F0FCFF"/>
                </a:solidFill>
                <a:latin typeface="Spline Sans Bold" pitchFamily="34" charset="0"/>
                <a:ea typeface="Spline Sans Bold" pitchFamily="34" charset="-122"/>
                <a:cs typeface="Spline Sans Bold" pitchFamily="34" charset="-120"/>
              </a:rPr>
              <a:t>Drawbacks</a:t>
            </a:r>
            <a:endParaRPr lang="en-US" sz="3600" dirty="0"/>
          </a:p>
        </p:txBody>
      </p:sp>
      <p:sp>
        <p:nvSpPr>
          <p:cNvPr id="4" name="Text 1"/>
          <p:cNvSpPr/>
          <p:nvPr/>
        </p:nvSpPr>
        <p:spPr>
          <a:xfrm>
            <a:off x="6210062" y="1506855"/>
            <a:ext cx="7696676" cy="992624"/>
          </a:xfrm>
          <a:prstGeom prst="rect">
            <a:avLst/>
          </a:prstGeom>
          <a:noFill/>
          <a:ln/>
        </p:spPr>
        <p:txBody>
          <a:bodyPr wrap="square" lIns="0" tIns="0" rIns="0" bIns="0" rtlCol="0" anchor="t"/>
          <a:lstStyle/>
          <a:p>
            <a:pPr marL="0" indent="0">
              <a:lnSpc>
                <a:spcPts val="2600"/>
              </a:lnSpc>
              <a:buNone/>
            </a:pPr>
            <a:r>
              <a:rPr lang="en-US" sz="1600" dirty="0">
                <a:solidFill>
                  <a:srgbClr val="E0E4E6"/>
                </a:solidFill>
                <a:latin typeface="Barlow" pitchFamily="34" charset="0"/>
                <a:ea typeface="Barlow" pitchFamily="34" charset="-122"/>
                <a:cs typeface="Barlow" pitchFamily="34" charset="-120"/>
              </a:rPr>
              <a:t>The drawbacks of traditional e-commerce systems include: Complexity and Cost: High licensing fees and dependency on third-party services lead to expensive monthly subscriptions and overhead.</a:t>
            </a:r>
            <a:endParaRPr lang="en-US" sz="1600" dirty="0"/>
          </a:p>
        </p:txBody>
      </p:sp>
      <p:pic>
        <p:nvPicPr>
          <p:cNvPr id="5" name="Image 1" descr="preencoded.png"/>
          <p:cNvPicPr>
            <a:picLocks noChangeAspect="1"/>
          </p:cNvPicPr>
          <p:nvPr/>
        </p:nvPicPr>
        <p:blipFill>
          <a:blip r:embed="rId4"/>
          <a:stretch>
            <a:fillRect/>
          </a:stretch>
        </p:blipFill>
        <p:spPr>
          <a:xfrm>
            <a:off x="6210062" y="2732008"/>
            <a:ext cx="516850" cy="516850"/>
          </a:xfrm>
          <a:prstGeom prst="rect">
            <a:avLst/>
          </a:prstGeom>
        </p:spPr>
      </p:pic>
      <p:sp>
        <p:nvSpPr>
          <p:cNvPr id="6" name="Text 2"/>
          <p:cNvSpPr/>
          <p:nvPr/>
        </p:nvSpPr>
        <p:spPr>
          <a:xfrm>
            <a:off x="6210062" y="3455551"/>
            <a:ext cx="2297430" cy="287179"/>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Complexity and Cost</a:t>
            </a:r>
            <a:endParaRPr lang="en-US" sz="1800" dirty="0"/>
          </a:p>
        </p:txBody>
      </p:sp>
      <p:sp>
        <p:nvSpPr>
          <p:cNvPr id="7" name="Text 3"/>
          <p:cNvSpPr/>
          <p:nvPr/>
        </p:nvSpPr>
        <p:spPr>
          <a:xfrm>
            <a:off x="6210062" y="3866793"/>
            <a:ext cx="3693200" cy="992624"/>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High licensing fees and dependency on third-party services lead to expensive monthly subscriptions and overhead.</a:t>
            </a:r>
            <a:endParaRPr lang="en-US" sz="1600" dirty="0"/>
          </a:p>
        </p:txBody>
      </p:sp>
      <p:pic>
        <p:nvPicPr>
          <p:cNvPr id="8" name="Image 2" descr="preencoded.png"/>
          <p:cNvPicPr>
            <a:picLocks noChangeAspect="1"/>
          </p:cNvPicPr>
          <p:nvPr/>
        </p:nvPicPr>
        <p:blipFill>
          <a:blip r:embed="rId5"/>
          <a:stretch>
            <a:fillRect/>
          </a:stretch>
        </p:blipFill>
        <p:spPr>
          <a:xfrm>
            <a:off x="10213419" y="2732008"/>
            <a:ext cx="516850" cy="516850"/>
          </a:xfrm>
          <a:prstGeom prst="rect">
            <a:avLst/>
          </a:prstGeom>
        </p:spPr>
      </p:pic>
      <p:sp>
        <p:nvSpPr>
          <p:cNvPr id="9" name="Text 4"/>
          <p:cNvSpPr/>
          <p:nvPr/>
        </p:nvSpPr>
        <p:spPr>
          <a:xfrm>
            <a:off x="10213419" y="3455551"/>
            <a:ext cx="2297430" cy="287179"/>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Scalability Issues</a:t>
            </a:r>
            <a:endParaRPr lang="en-US" sz="1800" dirty="0"/>
          </a:p>
        </p:txBody>
      </p:sp>
      <p:sp>
        <p:nvSpPr>
          <p:cNvPr id="10" name="Text 5"/>
          <p:cNvSpPr/>
          <p:nvPr/>
        </p:nvSpPr>
        <p:spPr>
          <a:xfrm>
            <a:off x="10213419" y="3866793"/>
            <a:ext cx="3693319" cy="992624"/>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Existing systems may struggle to scale, leading to slow performance or downtime during high traffic periods.</a:t>
            </a:r>
            <a:endParaRPr lang="en-US" sz="1600" dirty="0"/>
          </a:p>
        </p:txBody>
      </p:sp>
      <p:pic>
        <p:nvPicPr>
          <p:cNvPr id="11" name="Image 3" descr="preencoded.png"/>
          <p:cNvPicPr>
            <a:picLocks noChangeAspect="1"/>
          </p:cNvPicPr>
          <p:nvPr/>
        </p:nvPicPr>
        <p:blipFill>
          <a:blip r:embed="rId6"/>
          <a:stretch>
            <a:fillRect/>
          </a:stretch>
        </p:blipFill>
        <p:spPr>
          <a:xfrm>
            <a:off x="6210062" y="5479733"/>
            <a:ext cx="516850" cy="516850"/>
          </a:xfrm>
          <a:prstGeom prst="rect">
            <a:avLst/>
          </a:prstGeom>
        </p:spPr>
      </p:pic>
      <p:sp>
        <p:nvSpPr>
          <p:cNvPr id="12" name="Text 6"/>
          <p:cNvSpPr/>
          <p:nvPr/>
        </p:nvSpPr>
        <p:spPr>
          <a:xfrm>
            <a:off x="6210062" y="6203275"/>
            <a:ext cx="2297430" cy="287179"/>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Limited Flexibility</a:t>
            </a:r>
            <a:endParaRPr lang="en-US" sz="1800" dirty="0"/>
          </a:p>
        </p:txBody>
      </p:sp>
      <p:sp>
        <p:nvSpPr>
          <p:cNvPr id="13" name="Text 7"/>
          <p:cNvSpPr/>
          <p:nvPr/>
        </p:nvSpPr>
        <p:spPr>
          <a:xfrm>
            <a:off x="6210062" y="6614517"/>
            <a:ext cx="3693200" cy="992624"/>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Features like custom product filtering, advanced analytics, or real-time chat integration may not be natively available.</a:t>
            </a:r>
            <a:endParaRPr lang="en-US" sz="1600" dirty="0"/>
          </a:p>
        </p:txBody>
      </p:sp>
      <p:pic>
        <p:nvPicPr>
          <p:cNvPr id="14" name="Image 4" descr="preencoded.png"/>
          <p:cNvPicPr>
            <a:picLocks noChangeAspect="1"/>
          </p:cNvPicPr>
          <p:nvPr/>
        </p:nvPicPr>
        <p:blipFill>
          <a:blip r:embed="rId7"/>
          <a:stretch>
            <a:fillRect/>
          </a:stretch>
        </p:blipFill>
        <p:spPr>
          <a:xfrm>
            <a:off x="10213419" y="5479733"/>
            <a:ext cx="516850" cy="516850"/>
          </a:xfrm>
          <a:prstGeom prst="rect">
            <a:avLst/>
          </a:prstGeom>
        </p:spPr>
      </p:pic>
      <p:sp>
        <p:nvSpPr>
          <p:cNvPr id="15" name="Text 8"/>
          <p:cNvSpPr/>
          <p:nvPr/>
        </p:nvSpPr>
        <p:spPr>
          <a:xfrm>
            <a:off x="10213419" y="6203275"/>
            <a:ext cx="2297430" cy="287179"/>
          </a:xfrm>
          <a:prstGeom prst="rect">
            <a:avLst/>
          </a:prstGeom>
          <a:noFill/>
          <a:ln/>
        </p:spPr>
        <p:txBody>
          <a:bodyPr wrap="none" lIns="0" tIns="0" rIns="0" bIns="0" rtlCol="0" anchor="t"/>
          <a:lstStyle/>
          <a:p>
            <a:pPr marL="0" indent="0" algn="l">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Poor User Experience</a:t>
            </a:r>
            <a:endParaRPr lang="en-US" sz="1800" dirty="0"/>
          </a:p>
        </p:txBody>
      </p:sp>
      <p:sp>
        <p:nvSpPr>
          <p:cNvPr id="16" name="Text 9"/>
          <p:cNvSpPr/>
          <p:nvPr/>
        </p:nvSpPr>
        <p:spPr>
          <a:xfrm>
            <a:off x="10213419" y="6614517"/>
            <a:ext cx="3693319" cy="661749"/>
          </a:xfrm>
          <a:prstGeom prst="rect">
            <a:avLst/>
          </a:prstGeom>
          <a:noFill/>
          <a:ln/>
        </p:spPr>
        <p:txBody>
          <a:bodyPr wrap="square" lIns="0" tIns="0" rIns="0" bIns="0" rtlCol="0" anchor="t"/>
          <a:lstStyle/>
          <a:p>
            <a:pPr marL="0" indent="0" algn="l">
              <a:lnSpc>
                <a:spcPts val="2600"/>
              </a:lnSpc>
              <a:buNone/>
            </a:pPr>
            <a:r>
              <a:rPr lang="en-US" sz="1600" dirty="0">
                <a:solidFill>
                  <a:srgbClr val="E0E4E6"/>
                </a:solidFill>
                <a:latin typeface="Barlow" pitchFamily="34" charset="0"/>
                <a:ea typeface="Barlow" pitchFamily="34" charset="-122"/>
                <a:cs typeface="Barlow" pitchFamily="34" charset="-120"/>
              </a:rPr>
              <a:t>Complex navigation, long load times, and cluttered UI reduce user satisfaction.</a:t>
            </a:r>
            <a:endParaRPr lang="en-US" sz="1600" dirty="0"/>
          </a:p>
        </p:txBody>
      </p:sp>
      <p:sp>
        <p:nvSpPr>
          <p:cNvPr id="17" name="Oval 16">
            <a:extLst>
              <a:ext uri="{FF2B5EF4-FFF2-40B4-BE49-F238E27FC236}">
                <a16:creationId xmlns:a16="http://schemas.microsoft.com/office/drawing/2014/main" id="{ABF9D90A-D692-9FB4-E9FB-70AD13CD1D67}"/>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6986" y="508278"/>
            <a:ext cx="4107775" cy="513398"/>
          </a:xfrm>
          <a:prstGeom prst="rect">
            <a:avLst/>
          </a:prstGeom>
          <a:noFill/>
          <a:ln/>
        </p:spPr>
        <p:txBody>
          <a:bodyPr wrap="none" lIns="0" tIns="0" rIns="0" bIns="0" rtlCol="0" anchor="t"/>
          <a:lstStyle/>
          <a:p>
            <a:pPr marL="0" indent="0">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Proposed System</a:t>
            </a:r>
            <a:endParaRPr lang="en-US" sz="3200" dirty="0"/>
          </a:p>
        </p:txBody>
      </p:sp>
      <p:sp>
        <p:nvSpPr>
          <p:cNvPr id="3" name="Text 1"/>
          <p:cNvSpPr/>
          <p:nvPr/>
        </p:nvSpPr>
        <p:spPr>
          <a:xfrm>
            <a:off x="646986" y="1391364"/>
            <a:ext cx="13336429" cy="591503"/>
          </a:xfrm>
          <a:prstGeom prst="rect">
            <a:avLst/>
          </a:prstGeom>
          <a:noFill/>
          <a:ln/>
        </p:spPr>
        <p:txBody>
          <a:bodyPr wrap="square" lIns="0" tIns="0" rIns="0" bIns="0" rtlCol="0" anchor="t"/>
          <a:lstStyle/>
          <a:p>
            <a:pPr marL="0" indent="0">
              <a:lnSpc>
                <a:spcPts val="2300"/>
              </a:lnSpc>
              <a:buNone/>
            </a:pPr>
            <a:r>
              <a:rPr lang="en-US" sz="1450" dirty="0">
                <a:solidFill>
                  <a:srgbClr val="E0E4E6"/>
                </a:solidFill>
                <a:latin typeface="Barlow" pitchFamily="34" charset="0"/>
                <a:ea typeface="Barlow" pitchFamily="34" charset="-122"/>
                <a:cs typeface="Barlow" pitchFamily="34" charset="-120"/>
              </a:rPr>
              <a:t>SHOP EZ addresses the issues faced by traditional platforms by providing a flexible, scalable, and customizable e-commerce platform: MERN Stack Architecture: Utilizes MongoDB, Express, React, and Node.js for efficient data management, user authentication, and fast performance.</a:t>
            </a:r>
            <a:endParaRPr lang="en-US" sz="1450" dirty="0"/>
          </a:p>
        </p:txBody>
      </p:sp>
      <p:sp>
        <p:nvSpPr>
          <p:cNvPr id="4" name="Shape 2"/>
          <p:cNvSpPr/>
          <p:nvPr/>
        </p:nvSpPr>
        <p:spPr>
          <a:xfrm>
            <a:off x="646986" y="2190750"/>
            <a:ext cx="1333619" cy="1032867"/>
          </a:xfrm>
          <a:prstGeom prst="roundRect">
            <a:avLst>
              <a:gd name="adj" fmla="val 26846"/>
            </a:avLst>
          </a:prstGeom>
          <a:solidFill>
            <a:srgbClr val="0A081B"/>
          </a:solidFill>
          <a:ln w="22860">
            <a:solidFill>
              <a:srgbClr val="16FFBB"/>
            </a:solidFill>
            <a:prstDash val="solid"/>
          </a:ln>
        </p:spPr>
      </p:sp>
      <p:sp>
        <p:nvSpPr>
          <p:cNvPr id="5" name="Text 3"/>
          <p:cNvSpPr/>
          <p:nvPr/>
        </p:nvSpPr>
        <p:spPr>
          <a:xfrm>
            <a:off x="854631" y="2522339"/>
            <a:ext cx="100013" cy="369689"/>
          </a:xfrm>
          <a:prstGeom prst="rect">
            <a:avLst/>
          </a:prstGeom>
          <a:noFill/>
          <a:ln/>
        </p:spPr>
        <p:txBody>
          <a:bodyPr wrap="none" lIns="0" tIns="0" rIns="0" bIns="0" rtlCol="0" anchor="t"/>
          <a:lstStyle/>
          <a:p>
            <a:pPr marL="0" indent="0" algn="ctr">
              <a:lnSpc>
                <a:spcPts val="2900"/>
              </a:lnSpc>
              <a:buNone/>
            </a:pPr>
            <a:r>
              <a:rPr lang="en-US" sz="1800" b="1" dirty="0">
                <a:solidFill>
                  <a:srgbClr val="E0E4E6"/>
                </a:solidFill>
                <a:latin typeface="Spline Sans Bold" pitchFamily="34" charset="0"/>
                <a:ea typeface="Spline Sans Bold" pitchFamily="34" charset="-122"/>
                <a:cs typeface="Spline Sans Bold" pitchFamily="34" charset="-120"/>
              </a:rPr>
              <a:t>1</a:t>
            </a:r>
            <a:endParaRPr lang="en-US" sz="1800" dirty="0"/>
          </a:p>
        </p:txBody>
      </p:sp>
      <p:sp>
        <p:nvSpPr>
          <p:cNvPr id="6" name="Text 4"/>
          <p:cNvSpPr/>
          <p:nvPr/>
        </p:nvSpPr>
        <p:spPr>
          <a:xfrm>
            <a:off x="2165390" y="2375535"/>
            <a:ext cx="2053828" cy="256699"/>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MERN Stack</a:t>
            </a:r>
            <a:endParaRPr lang="en-US" sz="1600" dirty="0"/>
          </a:p>
        </p:txBody>
      </p:sp>
      <p:sp>
        <p:nvSpPr>
          <p:cNvPr id="7" name="Text 5"/>
          <p:cNvSpPr/>
          <p:nvPr/>
        </p:nvSpPr>
        <p:spPr>
          <a:xfrm>
            <a:off x="2165390" y="2743081"/>
            <a:ext cx="9655850" cy="295751"/>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Utilizes MongoDB, Express, React, and Node.js for efficient data management, user authentication, and fast performance.</a:t>
            </a:r>
            <a:endParaRPr lang="en-US" sz="1450" dirty="0"/>
          </a:p>
        </p:txBody>
      </p:sp>
      <p:sp>
        <p:nvSpPr>
          <p:cNvPr id="8" name="Shape 6"/>
          <p:cNvSpPr/>
          <p:nvPr/>
        </p:nvSpPr>
        <p:spPr>
          <a:xfrm>
            <a:off x="2072997" y="3214092"/>
            <a:ext cx="11818025" cy="11430"/>
          </a:xfrm>
          <a:prstGeom prst="roundRect">
            <a:avLst>
              <a:gd name="adj" fmla="val 2425912"/>
            </a:avLst>
          </a:prstGeom>
          <a:solidFill>
            <a:srgbClr val="16FFBB"/>
          </a:solidFill>
          <a:ln/>
        </p:spPr>
      </p:sp>
      <p:sp>
        <p:nvSpPr>
          <p:cNvPr id="9" name="Shape 7"/>
          <p:cNvSpPr/>
          <p:nvPr/>
        </p:nvSpPr>
        <p:spPr>
          <a:xfrm>
            <a:off x="646986" y="3316010"/>
            <a:ext cx="2667238" cy="1032867"/>
          </a:xfrm>
          <a:prstGeom prst="roundRect">
            <a:avLst>
              <a:gd name="adj" fmla="val 26846"/>
            </a:avLst>
          </a:prstGeom>
          <a:solidFill>
            <a:srgbClr val="0A081B"/>
          </a:solidFill>
          <a:ln w="22860">
            <a:solidFill>
              <a:srgbClr val="29DDDA"/>
            </a:solidFill>
            <a:prstDash val="solid"/>
          </a:ln>
        </p:spPr>
      </p:sp>
      <p:sp>
        <p:nvSpPr>
          <p:cNvPr id="10" name="Text 8"/>
          <p:cNvSpPr/>
          <p:nvPr/>
        </p:nvSpPr>
        <p:spPr>
          <a:xfrm>
            <a:off x="854631" y="3647599"/>
            <a:ext cx="128468" cy="369689"/>
          </a:xfrm>
          <a:prstGeom prst="rect">
            <a:avLst/>
          </a:prstGeom>
          <a:noFill/>
          <a:ln/>
        </p:spPr>
        <p:txBody>
          <a:bodyPr wrap="none" lIns="0" tIns="0" rIns="0" bIns="0" rtlCol="0" anchor="t"/>
          <a:lstStyle/>
          <a:p>
            <a:pPr marL="0" indent="0" algn="ctr">
              <a:lnSpc>
                <a:spcPts val="2900"/>
              </a:lnSpc>
              <a:buNone/>
            </a:pPr>
            <a:r>
              <a:rPr lang="en-US" sz="1800" b="1" dirty="0">
                <a:solidFill>
                  <a:srgbClr val="E0E4E6"/>
                </a:solidFill>
                <a:latin typeface="Spline Sans Bold" pitchFamily="34" charset="0"/>
                <a:ea typeface="Spline Sans Bold" pitchFamily="34" charset="-122"/>
                <a:cs typeface="Spline Sans Bold" pitchFamily="34" charset="-120"/>
              </a:rPr>
              <a:t>2</a:t>
            </a:r>
            <a:endParaRPr lang="en-US" sz="1800" dirty="0"/>
          </a:p>
        </p:txBody>
      </p:sp>
      <p:sp>
        <p:nvSpPr>
          <p:cNvPr id="11" name="Text 9"/>
          <p:cNvSpPr/>
          <p:nvPr/>
        </p:nvSpPr>
        <p:spPr>
          <a:xfrm>
            <a:off x="3499009" y="3500795"/>
            <a:ext cx="2522696" cy="256699"/>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Custom Admin Dashboard</a:t>
            </a:r>
            <a:endParaRPr lang="en-US" sz="1600" dirty="0"/>
          </a:p>
        </p:txBody>
      </p:sp>
      <p:sp>
        <p:nvSpPr>
          <p:cNvPr id="12" name="Text 10"/>
          <p:cNvSpPr/>
          <p:nvPr/>
        </p:nvSpPr>
        <p:spPr>
          <a:xfrm>
            <a:off x="3499009" y="3868341"/>
            <a:ext cx="9659541" cy="295751"/>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Full control over products, users, and orders with features like adding/editing products, order management, and analytics.</a:t>
            </a:r>
            <a:endParaRPr lang="en-US" sz="1450" dirty="0"/>
          </a:p>
        </p:txBody>
      </p:sp>
      <p:sp>
        <p:nvSpPr>
          <p:cNvPr id="13" name="Shape 11"/>
          <p:cNvSpPr/>
          <p:nvPr/>
        </p:nvSpPr>
        <p:spPr>
          <a:xfrm>
            <a:off x="3406616" y="4339352"/>
            <a:ext cx="10484406" cy="11430"/>
          </a:xfrm>
          <a:prstGeom prst="roundRect">
            <a:avLst>
              <a:gd name="adj" fmla="val 2425912"/>
            </a:avLst>
          </a:prstGeom>
          <a:solidFill>
            <a:srgbClr val="29DDDA"/>
          </a:solidFill>
          <a:ln/>
        </p:spPr>
      </p:sp>
      <p:sp>
        <p:nvSpPr>
          <p:cNvPr id="14" name="Shape 12"/>
          <p:cNvSpPr/>
          <p:nvPr/>
        </p:nvSpPr>
        <p:spPr>
          <a:xfrm>
            <a:off x="646986" y="4441269"/>
            <a:ext cx="4000857" cy="1032867"/>
          </a:xfrm>
          <a:prstGeom prst="roundRect">
            <a:avLst>
              <a:gd name="adj" fmla="val 26846"/>
            </a:avLst>
          </a:prstGeom>
          <a:solidFill>
            <a:srgbClr val="0A081B"/>
          </a:solidFill>
          <a:ln w="22860">
            <a:solidFill>
              <a:srgbClr val="37A7E7"/>
            </a:solidFill>
            <a:prstDash val="solid"/>
          </a:ln>
        </p:spPr>
      </p:sp>
      <p:sp>
        <p:nvSpPr>
          <p:cNvPr id="15" name="Text 13"/>
          <p:cNvSpPr/>
          <p:nvPr/>
        </p:nvSpPr>
        <p:spPr>
          <a:xfrm>
            <a:off x="854631" y="4772858"/>
            <a:ext cx="135255" cy="369689"/>
          </a:xfrm>
          <a:prstGeom prst="rect">
            <a:avLst/>
          </a:prstGeom>
          <a:noFill/>
          <a:ln/>
        </p:spPr>
        <p:txBody>
          <a:bodyPr wrap="none" lIns="0" tIns="0" rIns="0" bIns="0" rtlCol="0" anchor="t"/>
          <a:lstStyle/>
          <a:p>
            <a:pPr marL="0" indent="0" algn="ctr">
              <a:lnSpc>
                <a:spcPts val="2900"/>
              </a:lnSpc>
              <a:buNone/>
            </a:pPr>
            <a:r>
              <a:rPr lang="en-US" sz="1800" b="1" dirty="0">
                <a:solidFill>
                  <a:srgbClr val="E0E4E6"/>
                </a:solidFill>
                <a:latin typeface="Spline Sans Bold" pitchFamily="34" charset="0"/>
                <a:ea typeface="Spline Sans Bold" pitchFamily="34" charset="-122"/>
                <a:cs typeface="Spline Sans Bold" pitchFamily="34" charset="-120"/>
              </a:rPr>
              <a:t>3</a:t>
            </a:r>
            <a:endParaRPr lang="en-US" sz="1800" dirty="0"/>
          </a:p>
        </p:txBody>
      </p:sp>
      <p:sp>
        <p:nvSpPr>
          <p:cNvPr id="16" name="Text 14"/>
          <p:cNvSpPr/>
          <p:nvPr/>
        </p:nvSpPr>
        <p:spPr>
          <a:xfrm>
            <a:off x="4832628" y="4626054"/>
            <a:ext cx="2336840" cy="256699"/>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Secure Payment System</a:t>
            </a:r>
            <a:endParaRPr lang="en-US" sz="1600" dirty="0"/>
          </a:p>
        </p:txBody>
      </p:sp>
      <p:sp>
        <p:nvSpPr>
          <p:cNvPr id="17" name="Text 15"/>
          <p:cNvSpPr/>
          <p:nvPr/>
        </p:nvSpPr>
        <p:spPr>
          <a:xfrm>
            <a:off x="4832628" y="4993600"/>
            <a:ext cx="4288512" cy="295751"/>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Integration with Razorpay for secure online payments.</a:t>
            </a:r>
            <a:endParaRPr lang="en-US" sz="1450" dirty="0"/>
          </a:p>
        </p:txBody>
      </p:sp>
      <p:sp>
        <p:nvSpPr>
          <p:cNvPr id="18" name="Shape 16"/>
          <p:cNvSpPr/>
          <p:nvPr/>
        </p:nvSpPr>
        <p:spPr>
          <a:xfrm>
            <a:off x="4740235" y="5464612"/>
            <a:ext cx="9150787" cy="11430"/>
          </a:xfrm>
          <a:prstGeom prst="roundRect">
            <a:avLst>
              <a:gd name="adj" fmla="val 2425912"/>
            </a:avLst>
          </a:prstGeom>
          <a:solidFill>
            <a:srgbClr val="37A7E7"/>
          </a:solidFill>
          <a:ln/>
        </p:spPr>
      </p:sp>
      <p:sp>
        <p:nvSpPr>
          <p:cNvPr id="19" name="Shape 17"/>
          <p:cNvSpPr/>
          <p:nvPr/>
        </p:nvSpPr>
        <p:spPr>
          <a:xfrm>
            <a:off x="646986" y="5566529"/>
            <a:ext cx="5334476" cy="1032867"/>
          </a:xfrm>
          <a:prstGeom prst="roundRect">
            <a:avLst>
              <a:gd name="adj" fmla="val 26846"/>
            </a:avLst>
          </a:prstGeom>
          <a:solidFill>
            <a:srgbClr val="0A081B"/>
          </a:solidFill>
          <a:ln w="22860">
            <a:solidFill>
              <a:srgbClr val="D8AFF8"/>
            </a:solidFill>
            <a:prstDash val="solid"/>
          </a:ln>
        </p:spPr>
      </p:sp>
      <p:sp>
        <p:nvSpPr>
          <p:cNvPr id="20" name="Text 18"/>
          <p:cNvSpPr/>
          <p:nvPr/>
        </p:nvSpPr>
        <p:spPr>
          <a:xfrm>
            <a:off x="854631" y="5898118"/>
            <a:ext cx="130612" cy="369689"/>
          </a:xfrm>
          <a:prstGeom prst="rect">
            <a:avLst/>
          </a:prstGeom>
          <a:noFill/>
          <a:ln/>
        </p:spPr>
        <p:txBody>
          <a:bodyPr wrap="none" lIns="0" tIns="0" rIns="0" bIns="0" rtlCol="0" anchor="t"/>
          <a:lstStyle/>
          <a:p>
            <a:pPr marL="0" indent="0" algn="ctr">
              <a:lnSpc>
                <a:spcPts val="2900"/>
              </a:lnSpc>
              <a:buNone/>
            </a:pPr>
            <a:r>
              <a:rPr lang="en-US" sz="1800" b="1" dirty="0">
                <a:solidFill>
                  <a:srgbClr val="E0E4E6"/>
                </a:solidFill>
                <a:latin typeface="Spline Sans Bold" pitchFamily="34" charset="0"/>
                <a:ea typeface="Spline Sans Bold" pitchFamily="34" charset="-122"/>
                <a:cs typeface="Spline Sans Bold" pitchFamily="34" charset="-120"/>
              </a:rPr>
              <a:t>4</a:t>
            </a:r>
            <a:endParaRPr lang="en-US" sz="1800" dirty="0"/>
          </a:p>
        </p:txBody>
      </p:sp>
      <p:sp>
        <p:nvSpPr>
          <p:cNvPr id="21" name="Text 19"/>
          <p:cNvSpPr/>
          <p:nvPr/>
        </p:nvSpPr>
        <p:spPr>
          <a:xfrm>
            <a:off x="6166247" y="5751314"/>
            <a:ext cx="2053828" cy="256699"/>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Responsive Design</a:t>
            </a:r>
            <a:endParaRPr lang="en-US" sz="1600" dirty="0"/>
          </a:p>
        </p:txBody>
      </p:sp>
      <p:sp>
        <p:nvSpPr>
          <p:cNvPr id="22" name="Text 20"/>
          <p:cNvSpPr/>
          <p:nvPr/>
        </p:nvSpPr>
        <p:spPr>
          <a:xfrm>
            <a:off x="6166247" y="6118860"/>
            <a:ext cx="5846683" cy="295751"/>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Designed to work seamlessly across devices with a mobile-first approach.</a:t>
            </a:r>
            <a:endParaRPr lang="en-US" sz="1450" dirty="0"/>
          </a:p>
        </p:txBody>
      </p:sp>
      <p:sp>
        <p:nvSpPr>
          <p:cNvPr id="23" name="Shape 21"/>
          <p:cNvSpPr/>
          <p:nvPr/>
        </p:nvSpPr>
        <p:spPr>
          <a:xfrm>
            <a:off x="6073854" y="6589871"/>
            <a:ext cx="7817168" cy="11430"/>
          </a:xfrm>
          <a:prstGeom prst="roundRect">
            <a:avLst>
              <a:gd name="adj" fmla="val 2425912"/>
            </a:avLst>
          </a:prstGeom>
          <a:solidFill>
            <a:srgbClr val="D8AFF8"/>
          </a:solidFill>
          <a:ln/>
        </p:spPr>
      </p:sp>
      <p:sp>
        <p:nvSpPr>
          <p:cNvPr id="24" name="Shape 22"/>
          <p:cNvSpPr/>
          <p:nvPr/>
        </p:nvSpPr>
        <p:spPr>
          <a:xfrm>
            <a:off x="646986" y="6691789"/>
            <a:ext cx="6668214" cy="1032867"/>
          </a:xfrm>
          <a:prstGeom prst="roundRect">
            <a:avLst>
              <a:gd name="adj" fmla="val 26846"/>
            </a:avLst>
          </a:prstGeom>
          <a:solidFill>
            <a:srgbClr val="0A081B"/>
          </a:solidFill>
          <a:ln w="22860">
            <a:solidFill>
              <a:srgbClr val="F0FCFF"/>
            </a:solidFill>
            <a:prstDash val="solid"/>
          </a:ln>
        </p:spPr>
      </p:sp>
      <p:sp>
        <p:nvSpPr>
          <p:cNvPr id="25" name="Text 23"/>
          <p:cNvSpPr/>
          <p:nvPr/>
        </p:nvSpPr>
        <p:spPr>
          <a:xfrm>
            <a:off x="854631" y="7023378"/>
            <a:ext cx="130254" cy="369689"/>
          </a:xfrm>
          <a:prstGeom prst="rect">
            <a:avLst/>
          </a:prstGeom>
          <a:noFill/>
          <a:ln/>
        </p:spPr>
        <p:txBody>
          <a:bodyPr wrap="none" lIns="0" tIns="0" rIns="0" bIns="0" rtlCol="0" anchor="t"/>
          <a:lstStyle/>
          <a:p>
            <a:pPr marL="0" indent="0" algn="ctr">
              <a:lnSpc>
                <a:spcPts val="2900"/>
              </a:lnSpc>
              <a:buNone/>
            </a:pPr>
            <a:r>
              <a:rPr lang="en-US" sz="1800" b="1" dirty="0">
                <a:solidFill>
                  <a:srgbClr val="E0E4E6"/>
                </a:solidFill>
                <a:latin typeface="Spline Sans Bold" pitchFamily="34" charset="0"/>
                <a:ea typeface="Spline Sans Bold" pitchFamily="34" charset="-122"/>
                <a:cs typeface="Spline Sans Bold" pitchFamily="34" charset="-120"/>
              </a:rPr>
              <a:t>5</a:t>
            </a:r>
            <a:endParaRPr lang="en-US" sz="1800" dirty="0"/>
          </a:p>
        </p:txBody>
      </p:sp>
      <p:sp>
        <p:nvSpPr>
          <p:cNvPr id="26" name="Text 24"/>
          <p:cNvSpPr/>
          <p:nvPr/>
        </p:nvSpPr>
        <p:spPr>
          <a:xfrm>
            <a:off x="7499985" y="6876574"/>
            <a:ext cx="2053828" cy="256699"/>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Real-time Features</a:t>
            </a:r>
            <a:endParaRPr lang="en-US" sz="1600" dirty="0"/>
          </a:p>
        </p:txBody>
      </p:sp>
      <p:sp>
        <p:nvSpPr>
          <p:cNvPr id="27" name="Text 25"/>
          <p:cNvSpPr/>
          <p:nvPr/>
        </p:nvSpPr>
        <p:spPr>
          <a:xfrm>
            <a:off x="7499985" y="7244120"/>
            <a:ext cx="5533430" cy="295751"/>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Includes order tracking, product updates, and customer support chat.</a:t>
            </a:r>
            <a:endParaRPr lang="en-US" sz="1450" dirty="0"/>
          </a:p>
        </p:txBody>
      </p:sp>
      <p:sp>
        <p:nvSpPr>
          <p:cNvPr id="28" name="Oval 27">
            <a:extLst>
              <a:ext uri="{FF2B5EF4-FFF2-40B4-BE49-F238E27FC236}">
                <a16:creationId xmlns:a16="http://schemas.microsoft.com/office/drawing/2014/main" id="{03226625-F3A2-71D2-B01E-3C798CD73390}"/>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1482" y="663654"/>
            <a:ext cx="4159448" cy="519946"/>
          </a:xfrm>
          <a:prstGeom prst="rect">
            <a:avLst/>
          </a:prstGeom>
          <a:noFill/>
          <a:ln/>
        </p:spPr>
        <p:txBody>
          <a:bodyPr wrap="none" lIns="0" tIns="0" rIns="0" bIns="0" rtlCol="0" anchor="t"/>
          <a:lstStyle/>
          <a:p>
            <a:pPr marL="0" indent="0">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Advantages</a:t>
            </a:r>
            <a:endParaRPr lang="en-US" sz="3250" dirty="0"/>
          </a:p>
        </p:txBody>
      </p:sp>
      <p:sp>
        <p:nvSpPr>
          <p:cNvPr id="4" name="Text 1"/>
          <p:cNvSpPr/>
          <p:nvPr/>
        </p:nvSpPr>
        <p:spPr>
          <a:xfrm>
            <a:off x="6141482" y="1464350"/>
            <a:ext cx="7833836" cy="898327"/>
          </a:xfrm>
          <a:prstGeom prst="rect">
            <a:avLst/>
          </a:prstGeom>
          <a:noFill/>
          <a:ln/>
        </p:spPr>
        <p:txBody>
          <a:bodyPr wrap="square" lIns="0" tIns="0" rIns="0" bIns="0" rtlCol="0" anchor="t"/>
          <a:lstStyle/>
          <a:p>
            <a:pPr marL="0" indent="0">
              <a:lnSpc>
                <a:spcPts val="2350"/>
              </a:lnSpc>
              <a:buNone/>
            </a:pPr>
            <a:r>
              <a:rPr lang="en-US" sz="1450" dirty="0">
                <a:solidFill>
                  <a:srgbClr val="E0E4E6"/>
                </a:solidFill>
                <a:latin typeface="Barlow" pitchFamily="34" charset="0"/>
                <a:ea typeface="Barlow" pitchFamily="34" charset="-122"/>
                <a:cs typeface="Barlow" pitchFamily="34" charset="-120"/>
              </a:rPr>
              <a:t>SHOP EZ addresses the issues faced by traditional platforms by providing a flexible, scalable, and customizable e-commerce platform: MERN Stack Architecture: Utilizes MongoDB, Express, React, and Node.js for efficient data management, user authentication, and fast performance.</a:t>
            </a:r>
            <a:endParaRPr lang="en-US" sz="1450" dirty="0"/>
          </a:p>
        </p:txBody>
      </p:sp>
      <p:sp>
        <p:nvSpPr>
          <p:cNvPr id="5" name="Text 2"/>
          <p:cNvSpPr/>
          <p:nvPr/>
        </p:nvSpPr>
        <p:spPr>
          <a:xfrm>
            <a:off x="6141482" y="2666762"/>
            <a:ext cx="3776543" cy="617577"/>
          </a:xfrm>
          <a:prstGeom prst="rect">
            <a:avLst/>
          </a:prstGeom>
          <a:noFill/>
          <a:ln/>
        </p:spPr>
        <p:txBody>
          <a:bodyPr wrap="none" lIns="0" tIns="0" rIns="0" bIns="0" rtlCol="0" anchor="t"/>
          <a:lstStyle/>
          <a:p>
            <a:pPr marL="0" indent="0" algn="ctr">
              <a:lnSpc>
                <a:spcPts val="4850"/>
              </a:lnSpc>
              <a:buNone/>
            </a:pPr>
            <a:r>
              <a:rPr lang="en-US" sz="4850" b="1" dirty="0">
                <a:solidFill>
                  <a:srgbClr val="16FFBB"/>
                </a:solidFill>
                <a:latin typeface="Spline Sans Bold" pitchFamily="34" charset="0"/>
                <a:ea typeface="Spline Sans Bold" pitchFamily="34" charset="-122"/>
                <a:cs typeface="Spline Sans Bold" pitchFamily="34" charset="-120"/>
              </a:rPr>
              <a:t>1</a:t>
            </a:r>
            <a:endParaRPr lang="en-US" sz="4850" dirty="0"/>
          </a:p>
        </p:txBody>
      </p:sp>
      <p:sp>
        <p:nvSpPr>
          <p:cNvPr id="6" name="Text 3"/>
          <p:cNvSpPr/>
          <p:nvPr/>
        </p:nvSpPr>
        <p:spPr>
          <a:xfrm>
            <a:off x="6989921" y="3518297"/>
            <a:ext cx="2079665" cy="259913"/>
          </a:xfrm>
          <a:prstGeom prst="rect">
            <a:avLst/>
          </a:prstGeom>
          <a:noFill/>
          <a:ln/>
        </p:spPr>
        <p:txBody>
          <a:bodyPr wrap="none" lIns="0" tIns="0" rIns="0" bIns="0" rtlCol="0" anchor="t"/>
          <a:lstStyle/>
          <a:p>
            <a:pPr marL="0" indent="0" algn="ctr">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Full Control</a:t>
            </a:r>
            <a:endParaRPr lang="en-US" sz="1600" dirty="0"/>
          </a:p>
        </p:txBody>
      </p:sp>
      <p:sp>
        <p:nvSpPr>
          <p:cNvPr id="7" name="Text 4"/>
          <p:cNvSpPr/>
          <p:nvPr/>
        </p:nvSpPr>
        <p:spPr>
          <a:xfrm>
            <a:off x="6141482" y="3890486"/>
            <a:ext cx="3776543" cy="598884"/>
          </a:xfrm>
          <a:prstGeom prst="rect">
            <a:avLst/>
          </a:prstGeom>
          <a:noFill/>
          <a:ln/>
        </p:spPr>
        <p:txBody>
          <a:bodyPr wrap="square" lIns="0" tIns="0" rIns="0" bIns="0" rtlCol="0" anchor="t"/>
          <a:lstStyle/>
          <a:p>
            <a:pPr marL="0" indent="0" algn="ctr">
              <a:lnSpc>
                <a:spcPts val="2350"/>
              </a:lnSpc>
              <a:buNone/>
            </a:pPr>
            <a:r>
              <a:rPr lang="en-US" sz="1450" dirty="0">
                <a:solidFill>
                  <a:srgbClr val="E0E4E6"/>
                </a:solidFill>
                <a:latin typeface="Barlow" pitchFamily="34" charset="0"/>
                <a:ea typeface="Barlow" pitchFamily="34" charset="-122"/>
                <a:cs typeface="Barlow" pitchFamily="34" charset="-120"/>
              </a:rPr>
              <a:t>Admins can easily manage products, orders, and users via a custom dashboard.</a:t>
            </a:r>
            <a:endParaRPr lang="en-US" sz="1450" dirty="0"/>
          </a:p>
        </p:txBody>
      </p:sp>
      <p:sp>
        <p:nvSpPr>
          <p:cNvPr id="8" name="Text 5"/>
          <p:cNvSpPr/>
          <p:nvPr/>
        </p:nvSpPr>
        <p:spPr>
          <a:xfrm>
            <a:off x="10198775" y="2666762"/>
            <a:ext cx="3776543" cy="617577"/>
          </a:xfrm>
          <a:prstGeom prst="rect">
            <a:avLst/>
          </a:prstGeom>
          <a:noFill/>
          <a:ln/>
        </p:spPr>
        <p:txBody>
          <a:bodyPr wrap="none" lIns="0" tIns="0" rIns="0" bIns="0" rtlCol="0" anchor="t"/>
          <a:lstStyle/>
          <a:p>
            <a:pPr marL="0" indent="0" algn="ctr">
              <a:lnSpc>
                <a:spcPts val="4850"/>
              </a:lnSpc>
              <a:buNone/>
            </a:pPr>
            <a:r>
              <a:rPr lang="en-US" sz="4850" b="1" dirty="0">
                <a:solidFill>
                  <a:srgbClr val="29DDDA"/>
                </a:solidFill>
                <a:latin typeface="Spline Sans Bold" pitchFamily="34" charset="0"/>
                <a:ea typeface="Spline Sans Bold" pitchFamily="34" charset="-122"/>
                <a:cs typeface="Spline Sans Bold" pitchFamily="34" charset="-120"/>
              </a:rPr>
              <a:t>2</a:t>
            </a:r>
            <a:endParaRPr lang="en-US" sz="4850" dirty="0"/>
          </a:p>
        </p:txBody>
      </p:sp>
      <p:sp>
        <p:nvSpPr>
          <p:cNvPr id="9" name="Text 6"/>
          <p:cNvSpPr/>
          <p:nvPr/>
        </p:nvSpPr>
        <p:spPr>
          <a:xfrm>
            <a:off x="11047214" y="3518297"/>
            <a:ext cx="2079665" cy="259913"/>
          </a:xfrm>
          <a:prstGeom prst="rect">
            <a:avLst/>
          </a:prstGeom>
          <a:noFill/>
          <a:ln/>
        </p:spPr>
        <p:txBody>
          <a:bodyPr wrap="none" lIns="0" tIns="0" rIns="0" bIns="0" rtlCol="0" anchor="t"/>
          <a:lstStyle/>
          <a:p>
            <a:pPr marL="0" indent="0" algn="ctr">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Scalability</a:t>
            </a:r>
            <a:endParaRPr lang="en-US" sz="1600" dirty="0"/>
          </a:p>
        </p:txBody>
      </p:sp>
      <p:sp>
        <p:nvSpPr>
          <p:cNvPr id="10" name="Text 7"/>
          <p:cNvSpPr/>
          <p:nvPr/>
        </p:nvSpPr>
        <p:spPr>
          <a:xfrm>
            <a:off x="10198775" y="3890486"/>
            <a:ext cx="3776543" cy="898327"/>
          </a:xfrm>
          <a:prstGeom prst="rect">
            <a:avLst/>
          </a:prstGeom>
          <a:noFill/>
          <a:ln/>
        </p:spPr>
        <p:txBody>
          <a:bodyPr wrap="square" lIns="0" tIns="0" rIns="0" bIns="0" rtlCol="0" anchor="t"/>
          <a:lstStyle/>
          <a:p>
            <a:pPr marL="0" indent="0" algn="ctr">
              <a:lnSpc>
                <a:spcPts val="2350"/>
              </a:lnSpc>
              <a:buNone/>
            </a:pPr>
            <a:r>
              <a:rPr lang="en-US" sz="1450" dirty="0">
                <a:solidFill>
                  <a:srgbClr val="E0E4E6"/>
                </a:solidFill>
                <a:latin typeface="Barlow" pitchFamily="34" charset="0"/>
                <a:ea typeface="Barlow" pitchFamily="34" charset="-122"/>
                <a:cs typeface="Barlow" pitchFamily="34" charset="-120"/>
              </a:rPr>
              <a:t>The system is designed to scale horizontally, ensuring it can handle increased traffic and data.</a:t>
            </a:r>
            <a:endParaRPr lang="en-US" sz="1450" dirty="0"/>
          </a:p>
        </p:txBody>
      </p:sp>
      <p:sp>
        <p:nvSpPr>
          <p:cNvPr id="11" name="Text 8"/>
          <p:cNvSpPr/>
          <p:nvPr/>
        </p:nvSpPr>
        <p:spPr>
          <a:xfrm>
            <a:off x="6141482" y="5443895"/>
            <a:ext cx="3776543" cy="617577"/>
          </a:xfrm>
          <a:prstGeom prst="rect">
            <a:avLst/>
          </a:prstGeom>
          <a:noFill/>
          <a:ln/>
        </p:spPr>
        <p:txBody>
          <a:bodyPr wrap="none" lIns="0" tIns="0" rIns="0" bIns="0" rtlCol="0" anchor="t"/>
          <a:lstStyle/>
          <a:p>
            <a:pPr marL="0" indent="0" algn="ctr">
              <a:lnSpc>
                <a:spcPts val="4850"/>
              </a:lnSpc>
              <a:buNone/>
            </a:pPr>
            <a:r>
              <a:rPr lang="en-US" sz="4850" b="1" dirty="0">
                <a:solidFill>
                  <a:srgbClr val="37A7E7"/>
                </a:solidFill>
                <a:latin typeface="Spline Sans Bold" pitchFamily="34" charset="0"/>
                <a:ea typeface="Spline Sans Bold" pitchFamily="34" charset="-122"/>
                <a:cs typeface="Spline Sans Bold" pitchFamily="34" charset="-120"/>
              </a:rPr>
              <a:t>3</a:t>
            </a:r>
            <a:endParaRPr lang="en-US" sz="4850" dirty="0"/>
          </a:p>
        </p:txBody>
      </p:sp>
      <p:sp>
        <p:nvSpPr>
          <p:cNvPr id="12" name="Text 9"/>
          <p:cNvSpPr/>
          <p:nvPr/>
        </p:nvSpPr>
        <p:spPr>
          <a:xfrm>
            <a:off x="6989921" y="6295430"/>
            <a:ext cx="2079665" cy="259913"/>
          </a:xfrm>
          <a:prstGeom prst="rect">
            <a:avLst/>
          </a:prstGeom>
          <a:noFill/>
          <a:ln/>
        </p:spPr>
        <p:txBody>
          <a:bodyPr wrap="none" lIns="0" tIns="0" rIns="0" bIns="0" rtlCol="0" anchor="t"/>
          <a:lstStyle/>
          <a:p>
            <a:pPr marL="0" indent="0" algn="ctr">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Security</a:t>
            </a:r>
            <a:endParaRPr lang="en-US" sz="1600" dirty="0"/>
          </a:p>
        </p:txBody>
      </p:sp>
      <p:sp>
        <p:nvSpPr>
          <p:cNvPr id="13" name="Text 10"/>
          <p:cNvSpPr/>
          <p:nvPr/>
        </p:nvSpPr>
        <p:spPr>
          <a:xfrm>
            <a:off x="6141482" y="6667619"/>
            <a:ext cx="3776543" cy="898327"/>
          </a:xfrm>
          <a:prstGeom prst="rect">
            <a:avLst/>
          </a:prstGeom>
          <a:noFill/>
          <a:ln/>
        </p:spPr>
        <p:txBody>
          <a:bodyPr wrap="square" lIns="0" tIns="0" rIns="0" bIns="0" rtlCol="0" anchor="t"/>
          <a:lstStyle/>
          <a:p>
            <a:pPr marL="0" indent="0" algn="ctr">
              <a:lnSpc>
                <a:spcPts val="2350"/>
              </a:lnSpc>
              <a:buNone/>
            </a:pPr>
            <a:r>
              <a:rPr lang="en-US" sz="1450" dirty="0">
                <a:solidFill>
                  <a:srgbClr val="E0E4E6"/>
                </a:solidFill>
                <a:latin typeface="Barlow" pitchFamily="34" charset="0"/>
                <a:ea typeface="Barlow" pitchFamily="34" charset="-122"/>
                <a:cs typeface="Barlow" pitchFamily="34" charset="-120"/>
              </a:rPr>
              <a:t>Built-in security with JWT authentication, password hashing (bcrypt), and secure payment integrations.</a:t>
            </a:r>
            <a:endParaRPr lang="en-US" sz="1450" dirty="0"/>
          </a:p>
        </p:txBody>
      </p:sp>
      <p:sp>
        <p:nvSpPr>
          <p:cNvPr id="14" name="Text 11"/>
          <p:cNvSpPr/>
          <p:nvPr/>
        </p:nvSpPr>
        <p:spPr>
          <a:xfrm>
            <a:off x="10198775" y="5443895"/>
            <a:ext cx="3776543" cy="617577"/>
          </a:xfrm>
          <a:prstGeom prst="rect">
            <a:avLst/>
          </a:prstGeom>
          <a:noFill/>
          <a:ln/>
        </p:spPr>
        <p:txBody>
          <a:bodyPr wrap="none" lIns="0" tIns="0" rIns="0" bIns="0" rtlCol="0" anchor="t"/>
          <a:lstStyle/>
          <a:p>
            <a:pPr marL="0" indent="0" algn="ctr">
              <a:lnSpc>
                <a:spcPts val="4850"/>
              </a:lnSpc>
              <a:buNone/>
            </a:pPr>
            <a:r>
              <a:rPr lang="en-US" sz="4850" b="1" dirty="0">
                <a:solidFill>
                  <a:srgbClr val="16FFBB"/>
                </a:solidFill>
                <a:latin typeface="Spline Sans Bold" pitchFamily="34" charset="0"/>
                <a:ea typeface="Spline Sans Bold" pitchFamily="34" charset="-122"/>
                <a:cs typeface="Spline Sans Bold" pitchFamily="34" charset="-120"/>
              </a:rPr>
              <a:t>4</a:t>
            </a:r>
            <a:endParaRPr lang="en-US" sz="4850" dirty="0"/>
          </a:p>
        </p:txBody>
      </p:sp>
      <p:sp>
        <p:nvSpPr>
          <p:cNvPr id="15" name="Text 12"/>
          <p:cNvSpPr/>
          <p:nvPr/>
        </p:nvSpPr>
        <p:spPr>
          <a:xfrm>
            <a:off x="11047214" y="6295430"/>
            <a:ext cx="2079665" cy="259913"/>
          </a:xfrm>
          <a:prstGeom prst="rect">
            <a:avLst/>
          </a:prstGeom>
          <a:noFill/>
          <a:ln/>
        </p:spPr>
        <p:txBody>
          <a:bodyPr wrap="none" lIns="0" tIns="0" rIns="0" bIns="0" rtlCol="0" anchor="t"/>
          <a:lstStyle/>
          <a:p>
            <a:pPr marL="0" indent="0" algn="ctr">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Flexibility</a:t>
            </a:r>
            <a:endParaRPr lang="en-US" sz="1600" dirty="0"/>
          </a:p>
        </p:txBody>
      </p:sp>
      <p:sp>
        <p:nvSpPr>
          <p:cNvPr id="16" name="Text 13"/>
          <p:cNvSpPr/>
          <p:nvPr/>
        </p:nvSpPr>
        <p:spPr>
          <a:xfrm>
            <a:off x="10198775" y="6667619"/>
            <a:ext cx="3776543" cy="598884"/>
          </a:xfrm>
          <a:prstGeom prst="rect">
            <a:avLst/>
          </a:prstGeom>
          <a:noFill/>
          <a:ln/>
        </p:spPr>
        <p:txBody>
          <a:bodyPr wrap="square" lIns="0" tIns="0" rIns="0" bIns="0" rtlCol="0" anchor="t"/>
          <a:lstStyle/>
          <a:p>
            <a:pPr marL="0" indent="0" algn="ctr">
              <a:lnSpc>
                <a:spcPts val="2350"/>
              </a:lnSpc>
              <a:buNone/>
            </a:pPr>
            <a:r>
              <a:rPr lang="en-US" sz="1450" dirty="0">
                <a:solidFill>
                  <a:srgbClr val="E0E4E6"/>
                </a:solidFill>
                <a:latin typeface="Barlow" pitchFamily="34" charset="0"/>
                <a:ea typeface="Barlow" pitchFamily="34" charset="-122"/>
                <a:cs typeface="Barlow" pitchFamily="34" charset="-120"/>
              </a:rPr>
              <a:t>Ability to add custom features and integrate third-party services as needed.</a:t>
            </a:r>
            <a:endParaRPr lang="en-US" sz="1450" dirty="0"/>
          </a:p>
        </p:txBody>
      </p:sp>
      <p:sp>
        <p:nvSpPr>
          <p:cNvPr id="17" name="Oval 16">
            <a:extLst>
              <a:ext uri="{FF2B5EF4-FFF2-40B4-BE49-F238E27FC236}">
                <a16:creationId xmlns:a16="http://schemas.microsoft.com/office/drawing/2014/main" id="{6ED7E05E-B5DB-3491-98C6-0AB3E2B537FF}"/>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4584" y="381833"/>
            <a:ext cx="3077408" cy="384691"/>
          </a:xfrm>
          <a:prstGeom prst="rect">
            <a:avLst/>
          </a:prstGeom>
          <a:noFill/>
          <a:ln/>
        </p:spPr>
        <p:txBody>
          <a:bodyPr wrap="none" lIns="0" tIns="0" rIns="0" bIns="0" rtlCol="0" anchor="t"/>
          <a:lstStyle/>
          <a:p>
            <a:pPr marL="0" indent="0">
              <a:lnSpc>
                <a:spcPts val="3000"/>
              </a:lnSpc>
              <a:buNone/>
            </a:pPr>
            <a:r>
              <a:rPr lang="en-US" sz="3600" b="1" dirty="0">
                <a:solidFill>
                  <a:srgbClr val="F0FCFF"/>
                </a:solidFill>
                <a:latin typeface="Times New Roman" panose="02020603050405020304" pitchFamily="18" charset="0"/>
                <a:ea typeface="Spline Sans Bold" pitchFamily="34" charset="-122"/>
                <a:cs typeface="Times New Roman" panose="02020603050405020304" pitchFamily="18" charset="0"/>
              </a:rPr>
              <a:t>Architecture</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484584" y="1043464"/>
            <a:ext cx="13661231" cy="442913"/>
          </a:xfrm>
          <a:prstGeom prst="rect">
            <a:avLst/>
          </a:prstGeom>
          <a:noFill/>
          <a:ln/>
        </p:spPr>
        <p:txBody>
          <a:bodyPr wrap="square" lIns="0" tIns="0" rIns="0" bIns="0" rtlCol="0" anchor="t"/>
          <a:lstStyle/>
          <a:p>
            <a:pPr marL="0" indent="0">
              <a:lnSpc>
                <a:spcPts val="1700"/>
              </a:lnSpc>
              <a:buNone/>
            </a:pPr>
            <a:r>
              <a:rPr lang="en-US" dirty="0">
                <a:solidFill>
                  <a:srgbClr val="E0E4E6"/>
                </a:solidFill>
                <a:latin typeface="Bahnschrift SemiBold" panose="020B0502040204020203" pitchFamily="34" charset="0"/>
                <a:ea typeface="Barlow" pitchFamily="34" charset="-122"/>
                <a:cs typeface="Barlow" pitchFamily="34" charset="-120"/>
              </a:rPr>
              <a:t>The frontend is built using React and React Router, ensuring a dynamic and responsive user interface. It communicates with the backend(Node.js and Express.js)  via RESTful API calls and MongoDb is used as database .The user interface is clean and minimalistic, providing easy navigation across categories, products, and order tracking.</a:t>
            </a:r>
            <a:endParaRPr lang="en-US" dirty="0">
              <a:latin typeface="Bahnschrift SemiBold" panose="020B0502040204020203" pitchFamily="34" charset="0"/>
            </a:endParaRPr>
          </a:p>
        </p:txBody>
      </p:sp>
      <p:pic>
        <p:nvPicPr>
          <p:cNvPr id="4" name="Image 0" descr="preencoded.png"/>
          <p:cNvPicPr>
            <a:picLocks noChangeAspect="1"/>
          </p:cNvPicPr>
          <p:nvPr/>
        </p:nvPicPr>
        <p:blipFill>
          <a:blip r:embed="rId3"/>
          <a:stretch>
            <a:fillRect/>
          </a:stretch>
        </p:blipFill>
        <p:spPr>
          <a:xfrm>
            <a:off x="293197" y="2088677"/>
            <a:ext cx="6467205" cy="4248328"/>
          </a:xfrm>
          <a:prstGeom prst="rect">
            <a:avLst/>
          </a:prstGeom>
        </p:spPr>
      </p:pic>
      <p:pic>
        <p:nvPicPr>
          <p:cNvPr id="5" name="Image 1" descr="preencoded.png"/>
          <p:cNvPicPr>
            <a:picLocks noChangeAspect="1"/>
          </p:cNvPicPr>
          <p:nvPr/>
        </p:nvPicPr>
        <p:blipFill>
          <a:blip r:embed="rId4"/>
          <a:stretch>
            <a:fillRect/>
          </a:stretch>
        </p:blipFill>
        <p:spPr>
          <a:xfrm>
            <a:off x="7231859" y="2088677"/>
            <a:ext cx="5644169" cy="4248328"/>
          </a:xfrm>
          <a:prstGeom prst="rect">
            <a:avLst/>
          </a:prstGeom>
        </p:spPr>
      </p:pic>
      <p:sp>
        <p:nvSpPr>
          <p:cNvPr id="6" name="Text 2"/>
          <p:cNvSpPr/>
          <p:nvPr/>
        </p:nvSpPr>
        <p:spPr>
          <a:xfrm>
            <a:off x="484584" y="7626310"/>
            <a:ext cx="13661231" cy="221456"/>
          </a:xfrm>
          <a:prstGeom prst="rect">
            <a:avLst/>
          </a:prstGeom>
          <a:noFill/>
          <a:ln/>
        </p:spPr>
        <p:txBody>
          <a:bodyPr wrap="none" lIns="0" tIns="0" rIns="0" bIns="0" rtlCol="0" anchor="t"/>
          <a:lstStyle/>
          <a:p>
            <a:pPr marL="0" indent="0">
              <a:lnSpc>
                <a:spcPts val="1700"/>
              </a:lnSpc>
              <a:buNone/>
            </a:pPr>
            <a:endParaRPr lang="en-US" sz="1050" dirty="0"/>
          </a:p>
        </p:txBody>
      </p:sp>
      <p:sp>
        <p:nvSpPr>
          <p:cNvPr id="7" name="Oval 6">
            <a:extLst>
              <a:ext uri="{FF2B5EF4-FFF2-40B4-BE49-F238E27FC236}">
                <a16:creationId xmlns:a16="http://schemas.microsoft.com/office/drawing/2014/main" id="{F57E80D8-B905-22B5-F5AB-C9173EB1A75A}"/>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823079"/>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Modules</a:t>
            </a:r>
            <a:endParaRPr lang="en-US" sz="4300" dirty="0"/>
          </a:p>
        </p:txBody>
      </p:sp>
      <p:sp>
        <p:nvSpPr>
          <p:cNvPr id="3" name="Text 1"/>
          <p:cNvSpPr/>
          <p:nvPr/>
        </p:nvSpPr>
        <p:spPr>
          <a:xfrm>
            <a:off x="864037" y="212598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1. Frontend Modules</a:t>
            </a:r>
            <a:endParaRPr lang="en-US" sz="2150" dirty="0"/>
          </a:p>
        </p:txBody>
      </p:sp>
      <p:sp>
        <p:nvSpPr>
          <p:cNvPr id="4" name="Text 2"/>
          <p:cNvSpPr/>
          <p:nvPr/>
        </p:nvSpPr>
        <p:spPr>
          <a:xfrm>
            <a:off x="864037" y="2715697"/>
            <a:ext cx="43728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React</a:t>
            </a:r>
            <a:r>
              <a:rPr lang="en-US" sz="1900" dirty="0">
                <a:solidFill>
                  <a:srgbClr val="E0E4E6"/>
                </a:solidFill>
                <a:latin typeface="Barlow" pitchFamily="34" charset="0"/>
                <a:ea typeface="Barlow" pitchFamily="34" charset="-122"/>
                <a:cs typeface="Barlow" pitchFamily="34" charset="-120"/>
              </a:rPr>
              <a:t>: For building the user interface and managing components.</a:t>
            </a:r>
            <a:endParaRPr lang="en-US" sz="1900" dirty="0"/>
          </a:p>
        </p:txBody>
      </p:sp>
      <p:sp>
        <p:nvSpPr>
          <p:cNvPr id="5" name="Text 3"/>
          <p:cNvSpPr/>
          <p:nvPr/>
        </p:nvSpPr>
        <p:spPr>
          <a:xfrm>
            <a:off x="864037" y="3592116"/>
            <a:ext cx="43728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React Router</a:t>
            </a:r>
            <a:r>
              <a:rPr lang="en-US" sz="1900" dirty="0">
                <a:solidFill>
                  <a:srgbClr val="E0E4E6"/>
                </a:solidFill>
                <a:latin typeface="Barlow" pitchFamily="34" charset="0"/>
                <a:ea typeface="Barlow" pitchFamily="34" charset="-122"/>
                <a:cs typeface="Barlow" pitchFamily="34" charset="-120"/>
              </a:rPr>
              <a:t>: For enabling navigation between different pages.</a:t>
            </a:r>
            <a:endParaRPr lang="en-US" sz="1900" dirty="0"/>
          </a:p>
        </p:txBody>
      </p:sp>
      <p:sp>
        <p:nvSpPr>
          <p:cNvPr id="6" name="Text 4"/>
          <p:cNvSpPr/>
          <p:nvPr/>
        </p:nvSpPr>
        <p:spPr>
          <a:xfrm>
            <a:off x="864037" y="4468535"/>
            <a:ext cx="43728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Redux Toolkit</a:t>
            </a:r>
            <a:r>
              <a:rPr lang="en-US" sz="1900" dirty="0">
                <a:solidFill>
                  <a:srgbClr val="E0E4E6"/>
                </a:solidFill>
                <a:latin typeface="Barlow" pitchFamily="34" charset="0"/>
                <a:ea typeface="Barlow" pitchFamily="34" charset="-122"/>
                <a:cs typeface="Barlow" pitchFamily="34" charset="-120"/>
              </a:rPr>
              <a:t>: For state management across the application.</a:t>
            </a:r>
            <a:endParaRPr lang="en-US" sz="1900" dirty="0"/>
          </a:p>
        </p:txBody>
      </p:sp>
      <p:sp>
        <p:nvSpPr>
          <p:cNvPr id="7" name="Text 5"/>
          <p:cNvSpPr/>
          <p:nvPr/>
        </p:nvSpPr>
        <p:spPr>
          <a:xfrm>
            <a:off x="864037" y="5344954"/>
            <a:ext cx="4372808"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Axios</a:t>
            </a:r>
            <a:r>
              <a:rPr lang="en-US" sz="1900" dirty="0">
                <a:solidFill>
                  <a:srgbClr val="E0E4E6"/>
                </a:solidFill>
                <a:latin typeface="Barlow" pitchFamily="34" charset="0"/>
                <a:ea typeface="Barlow" pitchFamily="34" charset="-122"/>
                <a:cs typeface="Barlow" pitchFamily="34" charset="-120"/>
              </a:rPr>
              <a:t>: For making HTTP requests to the backend.</a:t>
            </a:r>
            <a:endParaRPr lang="en-US" sz="1900" dirty="0"/>
          </a:p>
        </p:txBody>
      </p:sp>
      <p:sp>
        <p:nvSpPr>
          <p:cNvPr id="8" name="Text 6"/>
          <p:cNvSpPr/>
          <p:nvPr/>
        </p:nvSpPr>
        <p:spPr>
          <a:xfrm>
            <a:off x="5846683" y="212598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2. Backend Modules</a:t>
            </a:r>
            <a:endParaRPr lang="en-US" sz="2150" dirty="0"/>
          </a:p>
        </p:txBody>
      </p:sp>
      <p:sp>
        <p:nvSpPr>
          <p:cNvPr id="9" name="Text 7"/>
          <p:cNvSpPr/>
          <p:nvPr/>
        </p:nvSpPr>
        <p:spPr>
          <a:xfrm>
            <a:off x="5846683" y="2715697"/>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Express.js</a:t>
            </a:r>
            <a:r>
              <a:rPr lang="en-US" sz="1900" dirty="0">
                <a:solidFill>
                  <a:srgbClr val="E0E4E6"/>
                </a:solidFill>
                <a:latin typeface="Barlow" pitchFamily="34" charset="0"/>
                <a:ea typeface="Barlow" pitchFamily="34" charset="-122"/>
                <a:cs typeface="Barlow" pitchFamily="34" charset="-120"/>
              </a:rPr>
              <a:t>: For creating the RESTful API and handling routes.</a:t>
            </a:r>
            <a:endParaRPr lang="en-US" sz="1900" dirty="0"/>
          </a:p>
        </p:txBody>
      </p:sp>
      <p:sp>
        <p:nvSpPr>
          <p:cNvPr id="10" name="Text 8"/>
          <p:cNvSpPr/>
          <p:nvPr/>
        </p:nvSpPr>
        <p:spPr>
          <a:xfrm>
            <a:off x="5846683" y="3987165"/>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Mongoose</a:t>
            </a:r>
            <a:r>
              <a:rPr lang="en-US" sz="1900" dirty="0">
                <a:solidFill>
                  <a:srgbClr val="E0E4E6"/>
                </a:solidFill>
                <a:latin typeface="Barlow" pitchFamily="34" charset="0"/>
                <a:ea typeface="Barlow" pitchFamily="34" charset="-122"/>
                <a:cs typeface="Barlow" pitchFamily="34" charset="-120"/>
              </a:rPr>
              <a:t>: For database interaction and schema definition.</a:t>
            </a:r>
            <a:endParaRPr lang="en-US" sz="1900" dirty="0"/>
          </a:p>
        </p:txBody>
      </p:sp>
      <p:sp>
        <p:nvSpPr>
          <p:cNvPr id="11" name="Text 9"/>
          <p:cNvSpPr/>
          <p:nvPr/>
        </p:nvSpPr>
        <p:spPr>
          <a:xfrm>
            <a:off x="5846683" y="5258633"/>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JsonWebToken (JWT)</a:t>
            </a:r>
            <a:r>
              <a:rPr lang="en-US" sz="1900" dirty="0">
                <a:solidFill>
                  <a:srgbClr val="E0E4E6"/>
                </a:solidFill>
                <a:latin typeface="Barlow" pitchFamily="34" charset="0"/>
                <a:ea typeface="Barlow" pitchFamily="34" charset="-122"/>
                <a:cs typeface="Barlow" pitchFamily="34" charset="-120"/>
              </a:rPr>
              <a:t>: For user authentication and secure token management.</a:t>
            </a:r>
            <a:endParaRPr lang="en-US" sz="1900" dirty="0"/>
          </a:p>
        </p:txBody>
      </p:sp>
      <p:sp>
        <p:nvSpPr>
          <p:cNvPr id="12" name="Text 10"/>
          <p:cNvSpPr/>
          <p:nvPr/>
        </p:nvSpPr>
        <p:spPr>
          <a:xfrm>
            <a:off x="5846683" y="6530102"/>
            <a:ext cx="3662482"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Razorpay</a:t>
            </a:r>
            <a:r>
              <a:rPr lang="en-US" sz="1900" dirty="0">
                <a:solidFill>
                  <a:srgbClr val="E0E4E6"/>
                </a:solidFill>
                <a:latin typeface="Barlow" pitchFamily="34" charset="0"/>
                <a:ea typeface="Barlow" pitchFamily="34" charset="-122"/>
                <a:cs typeface="Barlow" pitchFamily="34" charset="-120"/>
              </a:rPr>
              <a:t>: For payment gateway integration.</a:t>
            </a:r>
            <a:endParaRPr lang="en-US" sz="1900" dirty="0"/>
          </a:p>
        </p:txBody>
      </p:sp>
      <p:sp>
        <p:nvSpPr>
          <p:cNvPr id="13" name="Text 11"/>
          <p:cNvSpPr/>
          <p:nvPr/>
        </p:nvSpPr>
        <p:spPr>
          <a:xfrm>
            <a:off x="10119003" y="2125980"/>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3. Development Tools</a:t>
            </a:r>
            <a:endParaRPr lang="en-US" sz="2150" dirty="0"/>
          </a:p>
        </p:txBody>
      </p:sp>
      <p:sp>
        <p:nvSpPr>
          <p:cNvPr id="14" name="Text 12"/>
          <p:cNvSpPr/>
          <p:nvPr/>
        </p:nvSpPr>
        <p:spPr>
          <a:xfrm>
            <a:off x="10119003" y="2715697"/>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Nodemon</a:t>
            </a:r>
            <a:r>
              <a:rPr lang="en-US" sz="1900" dirty="0">
                <a:solidFill>
                  <a:srgbClr val="E0E4E6"/>
                </a:solidFill>
                <a:latin typeface="Barlow" pitchFamily="34" charset="0"/>
                <a:ea typeface="Barlow" pitchFamily="34" charset="-122"/>
                <a:cs typeface="Barlow" pitchFamily="34" charset="-120"/>
              </a:rPr>
              <a:t>: For automatically restarting the server during development.</a:t>
            </a:r>
            <a:endParaRPr lang="en-US" sz="1900" dirty="0"/>
          </a:p>
        </p:txBody>
      </p:sp>
      <p:sp>
        <p:nvSpPr>
          <p:cNvPr id="15" name="Text 13"/>
          <p:cNvSpPr/>
          <p:nvPr/>
        </p:nvSpPr>
        <p:spPr>
          <a:xfrm>
            <a:off x="10119003" y="3987165"/>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Concurrently</a:t>
            </a:r>
            <a:r>
              <a:rPr lang="en-US" sz="1900" dirty="0">
                <a:solidFill>
                  <a:srgbClr val="E0E4E6"/>
                </a:solidFill>
                <a:latin typeface="Barlow" pitchFamily="34" charset="0"/>
                <a:ea typeface="Barlow" pitchFamily="34" charset="-122"/>
                <a:cs typeface="Barlow" pitchFamily="34" charset="-120"/>
              </a:rPr>
              <a:t>: For running both frontend and backend servers simultaneously.</a:t>
            </a:r>
            <a:endParaRPr lang="en-US" sz="1900" dirty="0"/>
          </a:p>
        </p:txBody>
      </p:sp>
      <p:sp>
        <p:nvSpPr>
          <p:cNvPr id="16" name="Text 14"/>
          <p:cNvSpPr/>
          <p:nvPr/>
        </p:nvSpPr>
        <p:spPr>
          <a:xfrm>
            <a:off x="10119003" y="5258633"/>
            <a:ext cx="3662482" cy="1185148"/>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Dotenv</a:t>
            </a:r>
            <a:r>
              <a:rPr lang="en-US" sz="1900" dirty="0">
                <a:solidFill>
                  <a:srgbClr val="E0E4E6"/>
                </a:solidFill>
                <a:latin typeface="Barlow" pitchFamily="34" charset="0"/>
                <a:ea typeface="Barlow" pitchFamily="34" charset="-122"/>
                <a:cs typeface="Barlow" pitchFamily="34" charset="-120"/>
              </a:rPr>
              <a:t>: For managing environment variables securely.</a:t>
            </a:r>
            <a:endParaRPr lang="en-US" sz="1900" dirty="0"/>
          </a:p>
        </p:txBody>
      </p:sp>
      <p:sp>
        <p:nvSpPr>
          <p:cNvPr id="17" name="Oval 16">
            <a:extLst>
              <a:ext uri="{FF2B5EF4-FFF2-40B4-BE49-F238E27FC236}">
                <a16:creationId xmlns:a16="http://schemas.microsoft.com/office/drawing/2014/main" id="{704EED9F-43F7-57CB-2336-881721C2B1A7}"/>
              </a:ext>
            </a:extLst>
          </p:cNvPr>
          <p:cNvSpPr/>
          <p:nvPr/>
        </p:nvSpPr>
        <p:spPr>
          <a:xfrm>
            <a:off x="12645509" y="7649586"/>
            <a:ext cx="1984891" cy="58001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1281</Words>
  <Application>Microsoft Office PowerPoint</Application>
  <PresentationFormat>Custom</PresentationFormat>
  <Paragraphs>151</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Bahnschrift SemiBold</vt:lpstr>
      <vt:lpstr>Arial</vt:lpstr>
      <vt:lpstr>Spline Sans Bold</vt:lpstr>
      <vt:lpstr>Times New Roman</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 R HRUDAY</cp:lastModifiedBy>
  <cp:revision>6</cp:revision>
  <dcterms:created xsi:type="dcterms:W3CDTF">2024-11-28T15:08:34Z</dcterms:created>
  <dcterms:modified xsi:type="dcterms:W3CDTF">2024-11-28T16:43:20Z</dcterms:modified>
</cp:coreProperties>
</file>